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79" r:id="rId3"/>
    <p:sldId id="280" r:id="rId4"/>
    <p:sldId id="282" r:id="rId5"/>
    <p:sldId id="285" r:id="rId6"/>
    <p:sldId id="281" r:id="rId7"/>
    <p:sldId id="271" r:id="rId8"/>
    <p:sldId id="258" r:id="rId9"/>
    <p:sldId id="262" r:id="rId10"/>
    <p:sldId id="259" r:id="rId11"/>
    <p:sldId id="261" r:id="rId12"/>
    <p:sldId id="260" r:id="rId13"/>
    <p:sldId id="263" r:id="rId14"/>
    <p:sldId id="264" r:id="rId15"/>
    <p:sldId id="286" r:id="rId16"/>
    <p:sldId id="287" r:id="rId17"/>
    <p:sldId id="289" r:id="rId18"/>
    <p:sldId id="290" r:id="rId19"/>
    <p:sldId id="278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B41A939-38B4-6FED-EB77-9ED007470CAD}" name="Latisha M Swygert" initials="LS" userId="S::lms75937@uga.edu::4b17af19-3b52-4f38-b5d4-ce96a047a9d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Nicole Cutri" initials="JNC" lastIdx="4" clrIdx="0">
    <p:extLst>
      <p:ext uri="{19B8F6BF-5375-455C-9EA6-DF929625EA0E}">
        <p15:presenceInfo xmlns:p15="http://schemas.microsoft.com/office/powerpoint/2012/main" userId="S-1-5-21-1379256483-1747903074-2057407929-672319" providerId="AD"/>
      </p:ext>
    </p:extLst>
  </p:cmAuthor>
  <p:cmAuthor id="2" name="Justin Lavner" initials="JL" lastIdx="1" clrIdx="1">
    <p:extLst>
      <p:ext uri="{19B8F6BF-5375-455C-9EA6-DF929625EA0E}">
        <p15:presenceInfo xmlns:p15="http://schemas.microsoft.com/office/powerpoint/2012/main" userId="S::lavner@uga.edu::ecb58207-aed6-429d-8cfb-84be7dec48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5"/>
    <p:restoredTop sz="69793" autoAdjust="0"/>
  </p:normalViewPr>
  <p:slideViewPr>
    <p:cSldViewPr snapToGrid="0" snapToObjects="1">
      <p:cViewPr varScale="1">
        <p:scale>
          <a:sx n="61" d="100"/>
          <a:sy n="61" d="100"/>
        </p:scale>
        <p:origin x="21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B3129-652C-4D60-8189-852CF78B4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71F3EB5-0653-4503-A11F-226284C41130}">
      <dgm:prSet/>
      <dgm:spPr/>
      <dgm:t>
        <a:bodyPr/>
        <a:lstStyle/>
        <a:p>
          <a:r>
            <a:rPr lang="en-US"/>
            <a:t>Paid or volunteer research positions </a:t>
          </a:r>
        </a:p>
      </dgm:t>
    </dgm:pt>
    <dgm:pt modelId="{50A32F12-B9B9-4D0C-9507-48E33436F8C2}" type="parTrans" cxnId="{ED21DBAC-CA37-4929-A92F-CF449971C2EC}">
      <dgm:prSet/>
      <dgm:spPr/>
      <dgm:t>
        <a:bodyPr/>
        <a:lstStyle/>
        <a:p>
          <a:endParaRPr lang="en-US"/>
        </a:p>
      </dgm:t>
    </dgm:pt>
    <dgm:pt modelId="{37206F41-5667-4E73-A66B-11BF866C67CD}" type="sibTrans" cxnId="{ED21DBAC-CA37-4929-A92F-CF449971C2EC}">
      <dgm:prSet/>
      <dgm:spPr/>
      <dgm:t>
        <a:bodyPr/>
        <a:lstStyle/>
        <a:p>
          <a:endParaRPr lang="en-US"/>
        </a:p>
      </dgm:t>
    </dgm:pt>
    <dgm:pt modelId="{7944129A-F297-4935-8351-6E62CB754D6A}">
      <dgm:prSet/>
      <dgm:spPr/>
      <dgm:t>
        <a:bodyPr/>
        <a:lstStyle/>
        <a:p>
          <a:r>
            <a:rPr lang="en-US"/>
            <a:t>Terminal Master’s programs </a:t>
          </a:r>
        </a:p>
      </dgm:t>
    </dgm:pt>
    <dgm:pt modelId="{3CC05225-B8E1-478C-986C-2CC97B7CB948}" type="parTrans" cxnId="{4C15B704-83F7-4A86-B7CD-4AD8ECD9B8EF}">
      <dgm:prSet/>
      <dgm:spPr/>
      <dgm:t>
        <a:bodyPr/>
        <a:lstStyle/>
        <a:p>
          <a:endParaRPr lang="en-US"/>
        </a:p>
      </dgm:t>
    </dgm:pt>
    <dgm:pt modelId="{2DE1DE69-07ED-4FF3-B4B7-ED96160B1F26}" type="sibTrans" cxnId="{4C15B704-83F7-4A86-B7CD-4AD8ECD9B8EF}">
      <dgm:prSet/>
      <dgm:spPr/>
      <dgm:t>
        <a:bodyPr/>
        <a:lstStyle/>
        <a:p>
          <a:endParaRPr lang="en-US"/>
        </a:p>
      </dgm:t>
    </dgm:pt>
    <dgm:pt modelId="{0E77308E-617A-4B2E-992C-C6BB0029A8DF}">
      <dgm:prSet/>
      <dgm:spPr/>
      <dgm:t>
        <a:bodyPr/>
        <a:lstStyle/>
        <a:p>
          <a:r>
            <a:rPr lang="en-US"/>
            <a:t>Some (limited) bachelor’s-level clinical positions</a:t>
          </a:r>
        </a:p>
      </dgm:t>
    </dgm:pt>
    <dgm:pt modelId="{AA9CB7D5-C119-4ED7-A699-9CF196BC931B}" type="parTrans" cxnId="{0B0AE5F4-2741-4848-B3F4-6D0192E5AC0A}">
      <dgm:prSet/>
      <dgm:spPr/>
      <dgm:t>
        <a:bodyPr/>
        <a:lstStyle/>
        <a:p>
          <a:endParaRPr lang="en-US"/>
        </a:p>
      </dgm:t>
    </dgm:pt>
    <dgm:pt modelId="{F7B4467F-902E-43BA-8413-88F852CD7088}" type="sibTrans" cxnId="{0B0AE5F4-2741-4848-B3F4-6D0192E5AC0A}">
      <dgm:prSet/>
      <dgm:spPr/>
      <dgm:t>
        <a:bodyPr/>
        <a:lstStyle/>
        <a:p>
          <a:endParaRPr lang="en-US"/>
        </a:p>
      </dgm:t>
    </dgm:pt>
    <dgm:pt modelId="{65E808AF-3712-401C-A436-58AAD24C0ABD}">
      <dgm:prSet/>
      <dgm:spPr/>
      <dgm:t>
        <a:bodyPr/>
        <a:lstStyle/>
        <a:p>
          <a:r>
            <a:rPr lang="en-US"/>
            <a:t>Why?</a:t>
          </a:r>
        </a:p>
      </dgm:t>
    </dgm:pt>
    <dgm:pt modelId="{ED9ADED5-79F2-4F23-8286-2D4EE21BE708}" type="parTrans" cxnId="{68357295-F9E3-47E6-9B61-827D444D3449}">
      <dgm:prSet/>
      <dgm:spPr/>
      <dgm:t>
        <a:bodyPr/>
        <a:lstStyle/>
        <a:p>
          <a:endParaRPr lang="en-US"/>
        </a:p>
      </dgm:t>
    </dgm:pt>
    <dgm:pt modelId="{B303590B-ED46-4866-B7B6-3CF9047659A8}" type="sibTrans" cxnId="{68357295-F9E3-47E6-9B61-827D444D3449}">
      <dgm:prSet/>
      <dgm:spPr/>
      <dgm:t>
        <a:bodyPr/>
        <a:lstStyle/>
        <a:p>
          <a:endParaRPr lang="en-US"/>
        </a:p>
      </dgm:t>
    </dgm:pt>
    <dgm:pt modelId="{7B7CDEF5-3301-4306-88B1-33EAB20554F5}">
      <dgm:prSet/>
      <dgm:spPr/>
      <dgm:t>
        <a:bodyPr/>
        <a:lstStyle/>
        <a:p>
          <a:r>
            <a:rPr lang="en-US"/>
            <a:t>Difficult to gain acceptance to clinical Ph.D. program directly post-bac</a:t>
          </a:r>
        </a:p>
      </dgm:t>
    </dgm:pt>
    <dgm:pt modelId="{612A87EB-F228-4F9A-ACD1-DE875BB6CD60}" type="parTrans" cxnId="{6E340C73-451A-4682-A664-A8E026ED97DF}">
      <dgm:prSet/>
      <dgm:spPr/>
      <dgm:t>
        <a:bodyPr/>
        <a:lstStyle/>
        <a:p>
          <a:endParaRPr lang="en-US"/>
        </a:p>
      </dgm:t>
    </dgm:pt>
    <dgm:pt modelId="{08E077E0-D6D7-4A3C-B034-568BD89D92B5}" type="sibTrans" cxnId="{6E340C73-451A-4682-A664-A8E026ED97DF}">
      <dgm:prSet/>
      <dgm:spPr/>
      <dgm:t>
        <a:bodyPr/>
        <a:lstStyle/>
        <a:p>
          <a:endParaRPr lang="en-US"/>
        </a:p>
      </dgm:t>
    </dgm:pt>
    <dgm:pt modelId="{CA67E68E-1EF7-4C86-AAC1-4398BDE45DE8}">
      <dgm:prSet/>
      <dgm:spPr/>
      <dgm:t>
        <a:bodyPr/>
        <a:lstStyle/>
        <a:p>
          <a:r>
            <a:rPr lang="en-US"/>
            <a:t>Gain skills and prepare for transition to graduate work </a:t>
          </a:r>
        </a:p>
      </dgm:t>
    </dgm:pt>
    <dgm:pt modelId="{0A6E9C17-F7CF-4879-8E94-01B6C38BDE50}" type="parTrans" cxnId="{18422078-7A4B-431D-8598-47EA1560C281}">
      <dgm:prSet/>
      <dgm:spPr/>
      <dgm:t>
        <a:bodyPr/>
        <a:lstStyle/>
        <a:p>
          <a:endParaRPr lang="en-US"/>
        </a:p>
      </dgm:t>
    </dgm:pt>
    <dgm:pt modelId="{312FB988-0661-49D6-AEF8-7DDEF3256D7E}" type="sibTrans" cxnId="{18422078-7A4B-431D-8598-47EA1560C281}">
      <dgm:prSet/>
      <dgm:spPr/>
      <dgm:t>
        <a:bodyPr/>
        <a:lstStyle/>
        <a:p>
          <a:endParaRPr lang="en-US"/>
        </a:p>
      </dgm:t>
    </dgm:pt>
    <dgm:pt modelId="{72BC2BA9-FF52-42DF-AF32-340AB841DF60}">
      <dgm:prSet/>
      <dgm:spPr/>
      <dgm:t>
        <a:bodyPr/>
        <a:lstStyle/>
        <a:p>
          <a:r>
            <a:rPr lang="en-US"/>
            <a:t>Time to refine your interests</a:t>
          </a:r>
        </a:p>
      </dgm:t>
    </dgm:pt>
    <dgm:pt modelId="{489BD3E0-1494-46CC-9137-BA664457B92F}" type="parTrans" cxnId="{AABFCC8A-1134-49EF-9001-93BCBA550075}">
      <dgm:prSet/>
      <dgm:spPr/>
      <dgm:t>
        <a:bodyPr/>
        <a:lstStyle/>
        <a:p>
          <a:endParaRPr lang="en-US"/>
        </a:p>
      </dgm:t>
    </dgm:pt>
    <dgm:pt modelId="{E4F43087-7CD9-4230-8E03-A0D74A0BDB8E}" type="sibTrans" cxnId="{AABFCC8A-1134-49EF-9001-93BCBA550075}">
      <dgm:prSet/>
      <dgm:spPr/>
      <dgm:t>
        <a:bodyPr/>
        <a:lstStyle/>
        <a:p>
          <a:endParaRPr lang="en-US"/>
        </a:p>
      </dgm:t>
    </dgm:pt>
    <dgm:pt modelId="{42067C58-10E5-4451-A9C4-67072883B6D4}">
      <dgm:prSet/>
      <dgm:spPr/>
      <dgm:t>
        <a:bodyPr/>
        <a:lstStyle/>
        <a:p>
          <a:r>
            <a:rPr lang="en-US"/>
            <a:t>Be sure that this is what you want to do!</a:t>
          </a:r>
        </a:p>
      </dgm:t>
    </dgm:pt>
    <dgm:pt modelId="{85FF751D-659D-4070-A2BB-7F66A31EB521}" type="parTrans" cxnId="{F066D756-E7DD-4C9F-AAF8-554195E02056}">
      <dgm:prSet/>
      <dgm:spPr/>
      <dgm:t>
        <a:bodyPr/>
        <a:lstStyle/>
        <a:p>
          <a:endParaRPr lang="en-US"/>
        </a:p>
      </dgm:t>
    </dgm:pt>
    <dgm:pt modelId="{24A70273-7A01-4AF6-A125-0F058CAAB32B}" type="sibTrans" cxnId="{F066D756-E7DD-4C9F-AAF8-554195E02056}">
      <dgm:prSet/>
      <dgm:spPr/>
      <dgm:t>
        <a:bodyPr/>
        <a:lstStyle/>
        <a:p>
          <a:endParaRPr lang="en-US"/>
        </a:p>
      </dgm:t>
    </dgm:pt>
    <dgm:pt modelId="{BEBBED83-AD37-FA43-955F-D81972E01942}" type="pres">
      <dgm:prSet presAssocID="{A10B3129-652C-4D60-8189-852CF78B4854}" presName="linear" presStyleCnt="0">
        <dgm:presLayoutVars>
          <dgm:animLvl val="lvl"/>
          <dgm:resizeHandles val="exact"/>
        </dgm:presLayoutVars>
      </dgm:prSet>
      <dgm:spPr/>
    </dgm:pt>
    <dgm:pt modelId="{6DC5E8D6-A57F-C546-9E8A-5BCD23BA29AE}" type="pres">
      <dgm:prSet presAssocID="{A71F3EB5-0653-4503-A11F-226284C4113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48FC4F9-DDC3-4646-BC89-5A0A2156D371}" type="pres">
      <dgm:prSet presAssocID="{37206F41-5667-4E73-A66B-11BF866C67CD}" presName="spacer" presStyleCnt="0"/>
      <dgm:spPr/>
    </dgm:pt>
    <dgm:pt modelId="{418A7F41-5713-7045-A84C-B62BC3611EA3}" type="pres">
      <dgm:prSet presAssocID="{7944129A-F297-4935-8351-6E62CB754D6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94BFDB2-EDFE-4E47-8D0B-EF18AD8BBCC0}" type="pres">
      <dgm:prSet presAssocID="{2DE1DE69-07ED-4FF3-B4B7-ED96160B1F26}" presName="spacer" presStyleCnt="0"/>
      <dgm:spPr/>
    </dgm:pt>
    <dgm:pt modelId="{FA012F82-1A2D-B341-913B-EFB268FA2A95}" type="pres">
      <dgm:prSet presAssocID="{0E77308E-617A-4B2E-992C-C6BB0029A8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279B090-6AB7-8B40-A8B3-47B03D422B74}" type="pres">
      <dgm:prSet presAssocID="{F7B4467F-902E-43BA-8413-88F852CD7088}" presName="spacer" presStyleCnt="0"/>
      <dgm:spPr/>
    </dgm:pt>
    <dgm:pt modelId="{386F12CD-9740-5C45-8533-7F9EB82FEC3C}" type="pres">
      <dgm:prSet presAssocID="{65E808AF-3712-401C-A436-58AAD24C0AB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C67F2F6-42E9-0F4D-A531-336622A3840A}" type="pres">
      <dgm:prSet presAssocID="{65E808AF-3712-401C-A436-58AAD24C0AB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C15B704-83F7-4A86-B7CD-4AD8ECD9B8EF}" srcId="{A10B3129-652C-4D60-8189-852CF78B4854}" destId="{7944129A-F297-4935-8351-6E62CB754D6A}" srcOrd="1" destOrd="0" parTransId="{3CC05225-B8E1-478C-986C-2CC97B7CB948}" sibTransId="{2DE1DE69-07ED-4FF3-B4B7-ED96160B1F26}"/>
    <dgm:cxn modelId="{04AFAB05-98C4-294C-B52D-7C7F79FE10D4}" type="presOf" srcId="{CA67E68E-1EF7-4C86-AAC1-4398BDE45DE8}" destId="{0C67F2F6-42E9-0F4D-A531-336622A3840A}" srcOrd="0" destOrd="1" presId="urn:microsoft.com/office/officeart/2005/8/layout/vList2"/>
    <dgm:cxn modelId="{0C9F8769-D04E-5243-8AB0-B1159D6A811A}" type="presOf" srcId="{42067C58-10E5-4451-A9C4-67072883B6D4}" destId="{0C67F2F6-42E9-0F4D-A531-336622A3840A}" srcOrd="0" destOrd="3" presId="urn:microsoft.com/office/officeart/2005/8/layout/vList2"/>
    <dgm:cxn modelId="{C0F06D4D-43F2-2A41-B637-FD10B894A5A7}" type="presOf" srcId="{65E808AF-3712-401C-A436-58AAD24C0ABD}" destId="{386F12CD-9740-5C45-8533-7F9EB82FEC3C}" srcOrd="0" destOrd="0" presId="urn:microsoft.com/office/officeart/2005/8/layout/vList2"/>
    <dgm:cxn modelId="{3856C74E-9F14-3841-AAF5-A4A8B88F6E9A}" type="presOf" srcId="{72BC2BA9-FF52-42DF-AF32-340AB841DF60}" destId="{0C67F2F6-42E9-0F4D-A531-336622A3840A}" srcOrd="0" destOrd="2" presId="urn:microsoft.com/office/officeart/2005/8/layout/vList2"/>
    <dgm:cxn modelId="{6E340C73-451A-4682-A664-A8E026ED97DF}" srcId="{65E808AF-3712-401C-A436-58AAD24C0ABD}" destId="{7B7CDEF5-3301-4306-88B1-33EAB20554F5}" srcOrd="0" destOrd="0" parTransId="{612A87EB-F228-4F9A-ACD1-DE875BB6CD60}" sibTransId="{08E077E0-D6D7-4A3C-B034-568BD89D92B5}"/>
    <dgm:cxn modelId="{F066D756-E7DD-4C9F-AAF8-554195E02056}" srcId="{65E808AF-3712-401C-A436-58AAD24C0ABD}" destId="{42067C58-10E5-4451-A9C4-67072883B6D4}" srcOrd="3" destOrd="0" parTransId="{85FF751D-659D-4070-A2BB-7F66A31EB521}" sibTransId="{24A70273-7A01-4AF6-A125-0F058CAAB32B}"/>
    <dgm:cxn modelId="{18422078-7A4B-431D-8598-47EA1560C281}" srcId="{65E808AF-3712-401C-A436-58AAD24C0ABD}" destId="{CA67E68E-1EF7-4C86-AAC1-4398BDE45DE8}" srcOrd="1" destOrd="0" parTransId="{0A6E9C17-F7CF-4879-8E94-01B6C38BDE50}" sibTransId="{312FB988-0661-49D6-AEF8-7DDEF3256D7E}"/>
    <dgm:cxn modelId="{019D7E59-0DED-3249-A80F-0CAF69B06C58}" type="presOf" srcId="{0E77308E-617A-4B2E-992C-C6BB0029A8DF}" destId="{FA012F82-1A2D-B341-913B-EFB268FA2A95}" srcOrd="0" destOrd="0" presId="urn:microsoft.com/office/officeart/2005/8/layout/vList2"/>
    <dgm:cxn modelId="{52050383-1B05-B446-B3B3-C5B5B7102CA9}" type="presOf" srcId="{A10B3129-652C-4D60-8189-852CF78B4854}" destId="{BEBBED83-AD37-FA43-955F-D81972E01942}" srcOrd="0" destOrd="0" presId="urn:microsoft.com/office/officeart/2005/8/layout/vList2"/>
    <dgm:cxn modelId="{AABFCC8A-1134-49EF-9001-93BCBA550075}" srcId="{65E808AF-3712-401C-A436-58AAD24C0ABD}" destId="{72BC2BA9-FF52-42DF-AF32-340AB841DF60}" srcOrd="2" destOrd="0" parTransId="{489BD3E0-1494-46CC-9137-BA664457B92F}" sibTransId="{E4F43087-7CD9-4230-8E03-A0D74A0BDB8E}"/>
    <dgm:cxn modelId="{C84A0690-2CBE-8B40-94FE-4BCDE6FBFE2B}" type="presOf" srcId="{A71F3EB5-0653-4503-A11F-226284C41130}" destId="{6DC5E8D6-A57F-C546-9E8A-5BCD23BA29AE}" srcOrd="0" destOrd="0" presId="urn:microsoft.com/office/officeart/2005/8/layout/vList2"/>
    <dgm:cxn modelId="{68357295-F9E3-47E6-9B61-827D444D3449}" srcId="{A10B3129-652C-4D60-8189-852CF78B4854}" destId="{65E808AF-3712-401C-A436-58AAD24C0ABD}" srcOrd="3" destOrd="0" parTransId="{ED9ADED5-79F2-4F23-8286-2D4EE21BE708}" sibTransId="{B303590B-ED46-4866-B7B6-3CF9047659A8}"/>
    <dgm:cxn modelId="{ED21DBAC-CA37-4929-A92F-CF449971C2EC}" srcId="{A10B3129-652C-4D60-8189-852CF78B4854}" destId="{A71F3EB5-0653-4503-A11F-226284C41130}" srcOrd="0" destOrd="0" parTransId="{50A32F12-B9B9-4D0C-9507-48E33436F8C2}" sibTransId="{37206F41-5667-4E73-A66B-11BF866C67CD}"/>
    <dgm:cxn modelId="{619D0DE0-E31A-D846-800D-01E5D5BBB259}" type="presOf" srcId="{7B7CDEF5-3301-4306-88B1-33EAB20554F5}" destId="{0C67F2F6-42E9-0F4D-A531-336622A3840A}" srcOrd="0" destOrd="0" presId="urn:microsoft.com/office/officeart/2005/8/layout/vList2"/>
    <dgm:cxn modelId="{0B0AE5F4-2741-4848-B3F4-6D0192E5AC0A}" srcId="{A10B3129-652C-4D60-8189-852CF78B4854}" destId="{0E77308E-617A-4B2E-992C-C6BB0029A8DF}" srcOrd="2" destOrd="0" parTransId="{AA9CB7D5-C119-4ED7-A699-9CF196BC931B}" sibTransId="{F7B4467F-902E-43BA-8413-88F852CD7088}"/>
    <dgm:cxn modelId="{FA11A0FE-E4CB-5C43-9656-17AE75AE7208}" type="presOf" srcId="{7944129A-F297-4935-8351-6E62CB754D6A}" destId="{418A7F41-5713-7045-A84C-B62BC3611EA3}" srcOrd="0" destOrd="0" presId="urn:microsoft.com/office/officeart/2005/8/layout/vList2"/>
    <dgm:cxn modelId="{98BB3449-376F-554A-AC02-64994A5BF2E9}" type="presParOf" srcId="{BEBBED83-AD37-FA43-955F-D81972E01942}" destId="{6DC5E8D6-A57F-C546-9E8A-5BCD23BA29AE}" srcOrd="0" destOrd="0" presId="urn:microsoft.com/office/officeart/2005/8/layout/vList2"/>
    <dgm:cxn modelId="{79766939-788D-574B-9DF3-251103B11F97}" type="presParOf" srcId="{BEBBED83-AD37-FA43-955F-D81972E01942}" destId="{C48FC4F9-DDC3-4646-BC89-5A0A2156D371}" srcOrd="1" destOrd="0" presId="urn:microsoft.com/office/officeart/2005/8/layout/vList2"/>
    <dgm:cxn modelId="{F9AA3157-6E37-9548-9E9C-674EB8AE4899}" type="presParOf" srcId="{BEBBED83-AD37-FA43-955F-D81972E01942}" destId="{418A7F41-5713-7045-A84C-B62BC3611EA3}" srcOrd="2" destOrd="0" presId="urn:microsoft.com/office/officeart/2005/8/layout/vList2"/>
    <dgm:cxn modelId="{3F90A3D2-1858-8E4E-AEF1-FE9B8012D9FF}" type="presParOf" srcId="{BEBBED83-AD37-FA43-955F-D81972E01942}" destId="{594BFDB2-EDFE-4E47-8D0B-EF18AD8BBCC0}" srcOrd="3" destOrd="0" presId="urn:microsoft.com/office/officeart/2005/8/layout/vList2"/>
    <dgm:cxn modelId="{2A2AF10A-FB51-F44B-AEF3-E360AEA05FCC}" type="presParOf" srcId="{BEBBED83-AD37-FA43-955F-D81972E01942}" destId="{FA012F82-1A2D-B341-913B-EFB268FA2A95}" srcOrd="4" destOrd="0" presId="urn:microsoft.com/office/officeart/2005/8/layout/vList2"/>
    <dgm:cxn modelId="{6D33DF34-19D9-6A4B-A822-436E0DF49CF8}" type="presParOf" srcId="{BEBBED83-AD37-FA43-955F-D81972E01942}" destId="{E279B090-6AB7-8B40-A8B3-47B03D422B74}" srcOrd="5" destOrd="0" presId="urn:microsoft.com/office/officeart/2005/8/layout/vList2"/>
    <dgm:cxn modelId="{2F8D9189-2A84-CA49-93D7-9554443BA4C6}" type="presParOf" srcId="{BEBBED83-AD37-FA43-955F-D81972E01942}" destId="{386F12CD-9740-5C45-8533-7F9EB82FEC3C}" srcOrd="6" destOrd="0" presId="urn:microsoft.com/office/officeart/2005/8/layout/vList2"/>
    <dgm:cxn modelId="{9101FA11-E1E7-2541-ADF0-399D6888EE10}" type="presParOf" srcId="{BEBBED83-AD37-FA43-955F-D81972E01942}" destId="{0C67F2F6-42E9-0F4D-A531-336622A3840A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CF8C6A-0502-4CA0-BEB4-7B51616829BC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4FBF7757-E929-4D99-A391-8E8947B44FE8}">
      <dgm:prSet/>
      <dgm:spPr/>
      <dgm:t>
        <a:bodyPr/>
        <a:lstStyle/>
        <a:p>
          <a:pPr>
            <a:defRPr b="1"/>
          </a:pPr>
          <a:r>
            <a:rPr lang="en-US"/>
            <a:t>Submit three letters</a:t>
          </a:r>
        </a:p>
      </dgm:t>
    </dgm:pt>
    <dgm:pt modelId="{11CC0181-D3A0-4C31-AED2-B73BEAAA592F}" type="parTrans" cxnId="{27F2A508-6D4D-4C7A-BE46-8B3CB4D51508}">
      <dgm:prSet/>
      <dgm:spPr/>
      <dgm:t>
        <a:bodyPr/>
        <a:lstStyle/>
        <a:p>
          <a:endParaRPr lang="en-US"/>
        </a:p>
      </dgm:t>
    </dgm:pt>
    <dgm:pt modelId="{CD561BE0-8E2F-49E7-9BBE-AA3F375ACF65}" type="sibTrans" cxnId="{27F2A508-6D4D-4C7A-BE46-8B3CB4D51508}">
      <dgm:prSet/>
      <dgm:spPr/>
      <dgm:t>
        <a:bodyPr/>
        <a:lstStyle/>
        <a:p>
          <a:endParaRPr lang="en-US"/>
        </a:p>
      </dgm:t>
    </dgm:pt>
    <dgm:pt modelId="{B270A1CC-9FD8-4568-92CC-762078494574}">
      <dgm:prSet/>
      <dgm:spPr/>
      <dgm:t>
        <a:bodyPr/>
        <a:lstStyle/>
        <a:p>
          <a:r>
            <a:rPr lang="en-US"/>
            <a:t>Try to have at least one writer with a Clinical Psychology PhD</a:t>
          </a:r>
        </a:p>
      </dgm:t>
    </dgm:pt>
    <dgm:pt modelId="{A38F963C-06FA-4AD5-8A15-0EA14EB5275A}" type="parTrans" cxnId="{8AD33F95-4203-4A80-93EB-D27E773AB048}">
      <dgm:prSet/>
      <dgm:spPr/>
      <dgm:t>
        <a:bodyPr/>
        <a:lstStyle/>
        <a:p>
          <a:endParaRPr lang="en-US"/>
        </a:p>
      </dgm:t>
    </dgm:pt>
    <dgm:pt modelId="{216E452B-DC96-411B-84B7-FA97CD8AD029}" type="sibTrans" cxnId="{8AD33F95-4203-4A80-93EB-D27E773AB048}">
      <dgm:prSet/>
      <dgm:spPr/>
      <dgm:t>
        <a:bodyPr/>
        <a:lstStyle/>
        <a:p>
          <a:endParaRPr lang="en-US"/>
        </a:p>
      </dgm:t>
    </dgm:pt>
    <dgm:pt modelId="{1DDDA7C6-4D5E-46F5-8D9A-E7B7CAC97268}">
      <dgm:prSet/>
      <dgm:spPr/>
      <dgm:t>
        <a:bodyPr/>
        <a:lstStyle/>
        <a:p>
          <a:r>
            <a:rPr lang="en-US" i="1"/>
            <a:t>Most impressive letters say more than how well you did in a class</a:t>
          </a:r>
          <a:endParaRPr lang="en-US"/>
        </a:p>
      </dgm:t>
    </dgm:pt>
    <dgm:pt modelId="{9AF887B0-15AB-43EE-9E02-E11A20368FC4}" type="parTrans" cxnId="{37910DB1-ECC9-443B-A9B4-1D3E3273C364}">
      <dgm:prSet/>
      <dgm:spPr/>
      <dgm:t>
        <a:bodyPr/>
        <a:lstStyle/>
        <a:p>
          <a:endParaRPr lang="en-US"/>
        </a:p>
      </dgm:t>
    </dgm:pt>
    <dgm:pt modelId="{F8776403-27A2-45E9-9CAA-9676AC914754}" type="sibTrans" cxnId="{37910DB1-ECC9-443B-A9B4-1D3E3273C364}">
      <dgm:prSet/>
      <dgm:spPr/>
      <dgm:t>
        <a:bodyPr/>
        <a:lstStyle/>
        <a:p>
          <a:endParaRPr lang="en-US"/>
        </a:p>
      </dgm:t>
    </dgm:pt>
    <dgm:pt modelId="{9257C12A-44F9-456E-BD07-F0E699BA2FDB}">
      <dgm:prSet/>
      <dgm:spPr/>
      <dgm:t>
        <a:bodyPr/>
        <a:lstStyle/>
        <a:p>
          <a:pPr>
            <a:defRPr b="1"/>
          </a:pPr>
          <a:r>
            <a:rPr lang="en-US"/>
            <a:t>Ask for letters EARLY</a:t>
          </a:r>
        </a:p>
      </dgm:t>
    </dgm:pt>
    <dgm:pt modelId="{CA7D3CB1-9732-4D39-8C34-B97633E2E486}" type="parTrans" cxnId="{4C335016-BF90-479D-860B-1153D08FA830}">
      <dgm:prSet/>
      <dgm:spPr/>
      <dgm:t>
        <a:bodyPr/>
        <a:lstStyle/>
        <a:p>
          <a:endParaRPr lang="en-US"/>
        </a:p>
      </dgm:t>
    </dgm:pt>
    <dgm:pt modelId="{B246F937-EE03-42CB-8DAC-0B7839961740}" type="sibTrans" cxnId="{4C335016-BF90-479D-860B-1153D08FA830}">
      <dgm:prSet/>
      <dgm:spPr/>
      <dgm:t>
        <a:bodyPr/>
        <a:lstStyle/>
        <a:p>
          <a:endParaRPr lang="en-US"/>
        </a:p>
      </dgm:t>
    </dgm:pt>
    <dgm:pt modelId="{28E60D1C-C49D-4EC6-AEF6-FC84A8EE1697}">
      <dgm:prSet/>
      <dgm:spPr/>
      <dgm:t>
        <a:bodyPr/>
        <a:lstStyle/>
        <a:p>
          <a:r>
            <a:rPr lang="en-US"/>
            <a:t>Give letter writers your CV, personal statement, list of programs, and deadlines</a:t>
          </a:r>
        </a:p>
      </dgm:t>
    </dgm:pt>
    <dgm:pt modelId="{0B35E0B2-BBDA-4DE2-97F7-DA05240FF9B1}" type="parTrans" cxnId="{19DF4566-F6CD-4423-890B-223D8E238721}">
      <dgm:prSet/>
      <dgm:spPr/>
      <dgm:t>
        <a:bodyPr/>
        <a:lstStyle/>
        <a:p>
          <a:endParaRPr lang="en-US"/>
        </a:p>
      </dgm:t>
    </dgm:pt>
    <dgm:pt modelId="{D6B9CD38-EF34-4239-BEA0-647E09E53F00}" type="sibTrans" cxnId="{19DF4566-F6CD-4423-890B-223D8E238721}">
      <dgm:prSet/>
      <dgm:spPr/>
      <dgm:t>
        <a:bodyPr/>
        <a:lstStyle/>
        <a:p>
          <a:endParaRPr lang="en-US"/>
        </a:p>
      </dgm:t>
    </dgm:pt>
    <dgm:pt modelId="{4B11E09A-D105-4ADA-91B4-451167F74480}">
      <dgm:prSet/>
      <dgm:spPr/>
      <dgm:t>
        <a:bodyPr/>
        <a:lstStyle/>
        <a:p>
          <a:r>
            <a:rPr lang="en-US"/>
            <a:t>Be appreciative and nice </a:t>
          </a:r>
          <a:r>
            <a:rPr lang="en-US">
              <a:sym typeface="Wingdings" panose="05000000000000000000" pitchFamily="2" charset="2"/>
            </a:rPr>
            <a:t></a:t>
          </a:r>
          <a:endParaRPr lang="en-US"/>
        </a:p>
      </dgm:t>
    </dgm:pt>
    <dgm:pt modelId="{C08D36A7-1E97-44F0-AECE-85CC6C54B6E4}" type="parTrans" cxnId="{4C179021-F08F-4955-ACCF-0DF1628C10F5}">
      <dgm:prSet/>
      <dgm:spPr/>
      <dgm:t>
        <a:bodyPr/>
        <a:lstStyle/>
        <a:p>
          <a:endParaRPr lang="en-US"/>
        </a:p>
      </dgm:t>
    </dgm:pt>
    <dgm:pt modelId="{BB57E2C1-F203-41CB-BC15-18C58919B0CF}" type="sibTrans" cxnId="{4C179021-F08F-4955-ACCF-0DF1628C10F5}">
      <dgm:prSet/>
      <dgm:spPr/>
      <dgm:t>
        <a:bodyPr/>
        <a:lstStyle/>
        <a:p>
          <a:endParaRPr lang="en-US"/>
        </a:p>
      </dgm:t>
    </dgm:pt>
    <dgm:pt modelId="{256C5EF3-D387-49C8-BFFA-5D61EDC401BD}" type="pres">
      <dgm:prSet presAssocID="{6CCF8C6A-0502-4CA0-BEB4-7B51616829BC}" presName="root" presStyleCnt="0">
        <dgm:presLayoutVars>
          <dgm:dir/>
          <dgm:resizeHandles val="exact"/>
        </dgm:presLayoutVars>
      </dgm:prSet>
      <dgm:spPr/>
    </dgm:pt>
    <dgm:pt modelId="{6D795ED2-BA51-490F-B7D5-AC9AA52A14F1}" type="pres">
      <dgm:prSet presAssocID="{4FBF7757-E929-4D99-A391-8E8947B44FE8}" presName="compNode" presStyleCnt="0"/>
      <dgm:spPr/>
    </dgm:pt>
    <dgm:pt modelId="{FE37F9AC-894D-40B8-A9EF-4A106B3A07DE}" type="pres">
      <dgm:prSet presAssocID="{4FBF7757-E929-4D99-A391-8E8947B44FE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87C739F-FB04-4DFF-A459-D504223972FA}" type="pres">
      <dgm:prSet presAssocID="{4FBF7757-E929-4D99-A391-8E8947B44FE8}" presName="iconSpace" presStyleCnt="0"/>
      <dgm:spPr/>
    </dgm:pt>
    <dgm:pt modelId="{037F26D6-29B4-4F9F-8B74-5770BDE8ADCB}" type="pres">
      <dgm:prSet presAssocID="{4FBF7757-E929-4D99-A391-8E8947B44FE8}" presName="parTx" presStyleLbl="revTx" presStyleIdx="0" presStyleCnt="4">
        <dgm:presLayoutVars>
          <dgm:chMax val="0"/>
          <dgm:chPref val="0"/>
        </dgm:presLayoutVars>
      </dgm:prSet>
      <dgm:spPr/>
    </dgm:pt>
    <dgm:pt modelId="{DB095993-057A-4418-8585-1CCCD6209DB9}" type="pres">
      <dgm:prSet presAssocID="{4FBF7757-E929-4D99-A391-8E8947B44FE8}" presName="txSpace" presStyleCnt="0"/>
      <dgm:spPr/>
    </dgm:pt>
    <dgm:pt modelId="{19DEC12C-A8B2-4A9C-A2CC-6A45F7455BB0}" type="pres">
      <dgm:prSet presAssocID="{4FBF7757-E929-4D99-A391-8E8947B44FE8}" presName="desTx" presStyleLbl="revTx" presStyleIdx="1" presStyleCnt="4">
        <dgm:presLayoutVars/>
      </dgm:prSet>
      <dgm:spPr/>
    </dgm:pt>
    <dgm:pt modelId="{FDEEE8B7-5FF3-410D-892E-C667F30E23FD}" type="pres">
      <dgm:prSet presAssocID="{CD561BE0-8E2F-49E7-9BBE-AA3F375ACF65}" presName="sibTrans" presStyleCnt="0"/>
      <dgm:spPr/>
    </dgm:pt>
    <dgm:pt modelId="{E9199866-4E7D-448E-B381-891EDDF24283}" type="pres">
      <dgm:prSet presAssocID="{9257C12A-44F9-456E-BD07-F0E699BA2FDB}" presName="compNode" presStyleCnt="0"/>
      <dgm:spPr/>
    </dgm:pt>
    <dgm:pt modelId="{AFB10558-E545-4914-A835-911158D02A16}" type="pres">
      <dgm:prSet presAssocID="{9257C12A-44F9-456E-BD07-F0E699BA2FD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B747472-2819-44F1-A8F3-E45837AAEDBC}" type="pres">
      <dgm:prSet presAssocID="{9257C12A-44F9-456E-BD07-F0E699BA2FDB}" presName="iconSpace" presStyleCnt="0"/>
      <dgm:spPr/>
    </dgm:pt>
    <dgm:pt modelId="{D9C98F3D-3C2D-45A3-A964-D1B2B8BD7554}" type="pres">
      <dgm:prSet presAssocID="{9257C12A-44F9-456E-BD07-F0E699BA2FDB}" presName="parTx" presStyleLbl="revTx" presStyleIdx="2" presStyleCnt="4">
        <dgm:presLayoutVars>
          <dgm:chMax val="0"/>
          <dgm:chPref val="0"/>
        </dgm:presLayoutVars>
      </dgm:prSet>
      <dgm:spPr/>
    </dgm:pt>
    <dgm:pt modelId="{A622004B-5007-4956-9A17-9665335871A8}" type="pres">
      <dgm:prSet presAssocID="{9257C12A-44F9-456E-BD07-F0E699BA2FDB}" presName="txSpace" presStyleCnt="0"/>
      <dgm:spPr/>
    </dgm:pt>
    <dgm:pt modelId="{3E3A2B50-5E37-455E-A20B-A8C68DF9913C}" type="pres">
      <dgm:prSet presAssocID="{9257C12A-44F9-456E-BD07-F0E699BA2FDB}" presName="desTx" presStyleLbl="revTx" presStyleIdx="3" presStyleCnt="4">
        <dgm:presLayoutVars/>
      </dgm:prSet>
      <dgm:spPr/>
    </dgm:pt>
  </dgm:ptLst>
  <dgm:cxnLst>
    <dgm:cxn modelId="{27F2A508-6D4D-4C7A-BE46-8B3CB4D51508}" srcId="{6CCF8C6A-0502-4CA0-BEB4-7B51616829BC}" destId="{4FBF7757-E929-4D99-A391-8E8947B44FE8}" srcOrd="0" destOrd="0" parTransId="{11CC0181-D3A0-4C31-AED2-B73BEAAA592F}" sibTransId="{CD561BE0-8E2F-49E7-9BBE-AA3F375ACF65}"/>
    <dgm:cxn modelId="{4C335016-BF90-479D-860B-1153D08FA830}" srcId="{6CCF8C6A-0502-4CA0-BEB4-7B51616829BC}" destId="{9257C12A-44F9-456E-BD07-F0E699BA2FDB}" srcOrd="1" destOrd="0" parTransId="{CA7D3CB1-9732-4D39-8C34-B97633E2E486}" sibTransId="{B246F937-EE03-42CB-8DAC-0B7839961740}"/>
    <dgm:cxn modelId="{4C179021-F08F-4955-ACCF-0DF1628C10F5}" srcId="{9257C12A-44F9-456E-BD07-F0E699BA2FDB}" destId="{4B11E09A-D105-4ADA-91B4-451167F74480}" srcOrd="1" destOrd="0" parTransId="{C08D36A7-1E97-44F0-AECE-85CC6C54B6E4}" sibTransId="{BB57E2C1-F203-41CB-BC15-18C58919B0CF}"/>
    <dgm:cxn modelId="{2A18FA22-070C-4D1A-8012-AC66C2C97F2E}" type="presOf" srcId="{9257C12A-44F9-456E-BD07-F0E699BA2FDB}" destId="{D9C98F3D-3C2D-45A3-A964-D1B2B8BD7554}" srcOrd="0" destOrd="0" presId="urn:microsoft.com/office/officeart/2018/2/layout/IconLabelDescriptionList"/>
    <dgm:cxn modelId="{8B852927-1A97-460A-966D-C517BBBB9F5F}" type="presOf" srcId="{1DDDA7C6-4D5E-46F5-8D9A-E7B7CAC97268}" destId="{19DEC12C-A8B2-4A9C-A2CC-6A45F7455BB0}" srcOrd="0" destOrd="1" presId="urn:microsoft.com/office/officeart/2018/2/layout/IconLabelDescriptionList"/>
    <dgm:cxn modelId="{19DF4566-F6CD-4423-890B-223D8E238721}" srcId="{9257C12A-44F9-456E-BD07-F0E699BA2FDB}" destId="{28E60D1C-C49D-4EC6-AEF6-FC84A8EE1697}" srcOrd="0" destOrd="0" parTransId="{0B35E0B2-BBDA-4DE2-97F7-DA05240FF9B1}" sibTransId="{D6B9CD38-EF34-4239-BEA0-647E09E53F00}"/>
    <dgm:cxn modelId="{8AD33F95-4203-4A80-93EB-D27E773AB048}" srcId="{4FBF7757-E929-4D99-A391-8E8947B44FE8}" destId="{B270A1CC-9FD8-4568-92CC-762078494574}" srcOrd="0" destOrd="0" parTransId="{A38F963C-06FA-4AD5-8A15-0EA14EB5275A}" sibTransId="{216E452B-DC96-411B-84B7-FA97CD8AD029}"/>
    <dgm:cxn modelId="{73B82EA0-9A84-47D6-B406-A80113A18C1F}" type="presOf" srcId="{6CCF8C6A-0502-4CA0-BEB4-7B51616829BC}" destId="{256C5EF3-D387-49C8-BFFA-5D61EDC401BD}" srcOrd="0" destOrd="0" presId="urn:microsoft.com/office/officeart/2018/2/layout/IconLabelDescriptionList"/>
    <dgm:cxn modelId="{37910DB1-ECC9-443B-A9B4-1D3E3273C364}" srcId="{4FBF7757-E929-4D99-A391-8E8947B44FE8}" destId="{1DDDA7C6-4D5E-46F5-8D9A-E7B7CAC97268}" srcOrd="1" destOrd="0" parTransId="{9AF887B0-15AB-43EE-9E02-E11A20368FC4}" sibTransId="{F8776403-27A2-45E9-9CAA-9676AC914754}"/>
    <dgm:cxn modelId="{E611D3B8-4293-4600-876A-D36DE6DF8E19}" type="presOf" srcId="{4B11E09A-D105-4ADA-91B4-451167F74480}" destId="{3E3A2B50-5E37-455E-A20B-A8C68DF9913C}" srcOrd="0" destOrd="1" presId="urn:microsoft.com/office/officeart/2018/2/layout/IconLabelDescriptionList"/>
    <dgm:cxn modelId="{C6CF61D5-D86A-4E1E-B1BE-38F02AB3BB23}" type="presOf" srcId="{B270A1CC-9FD8-4568-92CC-762078494574}" destId="{19DEC12C-A8B2-4A9C-A2CC-6A45F7455BB0}" srcOrd="0" destOrd="0" presId="urn:microsoft.com/office/officeart/2018/2/layout/IconLabelDescriptionList"/>
    <dgm:cxn modelId="{5DE227DC-0A75-4123-ADDB-7CBF98CECD3C}" type="presOf" srcId="{4FBF7757-E929-4D99-A391-8E8947B44FE8}" destId="{037F26D6-29B4-4F9F-8B74-5770BDE8ADCB}" srcOrd="0" destOrd="0" presId="urn:microsoft.com/office/officeart/2018/2/layout/IconLabelDescriptionList"/>
    <dgm:cxn modelId="{E357C3F6-7D18-49D2-BD6B-57A1FFE25081}" type="presOf" srcId="{28E60D1C-C49D-4EC6-AEF6-FC84A8EE1697}" destId="{3E3A2B50-5E37-455E-A20B-A8C68DF9913C}" srcOrd="0" destOrd="0" presId="urn:microsoft.com/office/officeart/2018/2/layout/IconLabelDescriptionList"/>
    <dgm:cxn modelId="{6CD66E76-F5E8-4FC7-8C7B-9847A8998C1D}" type="presParOf" srcId="{256C5EF3-D387-49C8-BFFA-5D61EDC401BD}" destId="{6D795ED2-BA51-490F-B7D5-AC9AA52A14F1}" srcOrd="0" destOrd="0" presId="urn:microsoft.com/office/officeart/2018/2/layout/IconLabelDescriptionList"/>
    <dgm:cxn modelId="{1CD8F4DB-B778-41E9-A280-580697C0875D}" type="presParOf" srcId="{6D795ED2-BA51-490F-B7D5-AC9AA52A14F1}" destId="{FE37F9AC-894D-40B8-A9EF-4A106B3A07DE}" srcOrd="0" destOrd="0" presId="urn:microsoft.com/office/officeart/2018/2/layout/IconLabelDescriptionList"/>
    <dgm:cxn modelId="{3316B744-AA46-41BA-B8F6-F79E5506ECD4}" type="presParOf" srcId="{6D795ED2-BA51-490F-B7D5-AC9AA52A14F1}" destId="{487C739F-FB04-4DFF-A459-D504223972FA}" srcOrd="1" destOrd="0" presId="urn:microsoft.com/office/officeart/2018/2/layout/IconLabelDescriptionList"/>
    <dgm:cxn modelId="{5E997545-658E-48B4-936D-B313FEC0FD9D}" type="presParOf" srcId="{6D795ED2-BA51-490F-B7D5-AC9AA52A14F1}" destId="{037F26D6-29B4-4F9F-8B74-5770BDE8ADCB}" srcOrd="2" destOrd="0" presId="urn:microsoft.com/office/officeart/2018/2/layout/IconLabelDescriptionList"/>
    <dgm:cxn modelId="{A40ADECD-1DDA-4E58-B5A5-834F65D18110}" type="presParOf" srcId="{6D795ED2-BA51-490F-B7D5-AC9AA52A14F1}" destId="{DB095993-057A-4418-8585-1CCCD6209DB9}" srcOrd="3" destOrd="0" presId="urn:microsoft.com/office/officeart/2018/2/layout/IconLabelDescriptionList"/>
    <dgm:cxn modelId="{1B6FB704-D9AE-4A9A-9986-1DFA9018FCD4}" type="presParOf" srcId="{6D795ED2-BA51-490F-B7D5-AC9AA52A14F1}" destId="{19DEC12C-A8B2-4A9C-A2CC-6A45F7455BB0}" srcOrd="4" destOrd="0" presId="urn:microsoft.com/office/officeart/2018/2/layout/IconLabelDescriptionList"/>
    <dgm:cxn modelId="{D3677A34-3FB9-42F7-8371-676C2747F425}" type="presParOf" srcId="{256C5EF3-D387-49C8-BFFA-5D61EDC401BD}" destId="{FDEEE8B7-5FF3-410D-892E-C667F30E23FD}" srcOrd="1" destOrd="0" presId="urn:microsoft.com/office/officeart/2018/2/layout/IconLabelDescriptionList"/>
    <dgm:cxn modelId="{19D2CE4D-A8F1-4EA4-A18B-636EEC9FAEB7}" type="presParOf" srcId="{256C5EF3-D387-49C8-BFFA-5D61EDC401BD}" destId="{E9199866-4E7D-448E-B381-891EDDF24283}" srcOrd="2" destOrd="0" presId="urn:microsoft.com/office/officeart/2018/2/layout/IconLabelDescriptionList"/>
    <dgm:cxn modelId="{CDE9F832-0099-4902-B209-8BC28888D4BE}" type="presParOf" srcId="{E9199866-4E7D-448E-B381-891EDDF24283}" destId="{AFB10558-E545-4914-A835-911158D02A16}" srcOrd="0" destOrd="0" presId="urn:microsoft.com/office/officeart/2018/2/layout/IconLabelDescriptionList"/>
    <dgm:cxn modelId="{74ED0A76-FE68-4FDC-945C-3DEB06C7F076}" type="presParOf" srcId="{E9199866-4E7D-448E-B381-891EDDF24283}" destId="{AB747472-2819-44F1-A8F3-E45837AAEDBC}" srcOrd="1" destOrd="0" presId="urn:microsoft.com/office/officeart/2018/2/layout/IconLabelDescriptionList"/>
    <dgm:cxn modelId="{B25C9F54-B1FD-4D66-B080-98535103BFAA}" type="presParOf" srcId="{E9199866-4E7D-448E-B381-891EDDF24283}" destId="{D9C98F3D-3C2D-45A3-A964-D1B2B8BD7554}" srcOrd="2" destOrd="0" presId="urn:microsoft.com/office/officeart/2018/2/layout/IconLabelDescriptionList"/>
    <dgm:cxn modelId="{9BE3AEF0-1767-41FA-8FDB-E439E6FA02E8}" type="presParOf" srcId="{E9199866-4E7D-448E-B381-891EDDF24283}" destId="{A622004B-5007-4956-9A17-9665335871A8}" srcOrd="3" destOrd="0" presId="urn:microsoft.com/office/officeart/2018/2/layout/IconLabelDescriptionList"/>
    <dgm:cxn modelId="{CD8DE907-FCCA-47CB-91DC-D2EAB6F1AA5C}" type="presParOf" srcId="{E9199866-4E7D-448E-B381-891EDDF24283}" destId="{3E3A2B50-5E37-455E-A20B-A8C68DF9913C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4ABF20-0EF8-469C-A4B9-1B409546D5A8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1D95D8E-0DE2-4081-A7CC-8774BFE99F67}">
      <dgm:prSet/>
      <dgm:spPr/>
      <dgm:t>
        <a:bodyPr/>
        <a:lstStyle/>
        <a:p>
          <a:r>
            <a:rPr lang="en-US" b="0"/>
            <a:t>Research Assistantships / Training Grants</a:t>
          </a:r>
          <a:endParaRPr lang="en-US"/>
        </a:p>
      </dgm:t>
    </dgm:pt>
    <dgm:pt modelId="{E36DA76C-0161-49A5-BF9D-6673BA063019}" type="parTrans" cxnId="{3B6816D4-405F-4D04-9EBB-4DF22A4D2C23}">
      <dgm:prSet/>
      <dgm:spPr/>
      <dgm:t>
        <a:bodyPr/>
        <a:lstStyle/>
        <a:p>
          <a:endParaRPr lang="en-US"/>
        </a:p>
      </dgm:t>
    </dgm:pt>
    <dgm:pt modelId="{F6BF2015-123F-4F0A-8479-8323FF241E25}" type="sibTrans" cxnId="{3B6816D4-405F-4D04-9EBB-4DF22A4D2C23}">
      <dgm:prSet/>
      <dgm:spPr/>
      <dgm:t>
        <a:bodyPr/>
        <a:lstStyle/>
        <a:p>
          <a:endParaRPr lang="en-US"/>
        </a:p>
      </dgm:t>
    </dgm:pt>
    <dgm:pt modelId="{EED2DCF1-8950-4785-B995-B1C517B60F02}">
      <dgm:prSet/>
      <dgm:spPr/>
      <dgm:t>
        <a:bodyPr/>
        <a:lstStyle/>
        <a:p>
          <a:r>
            <a:rPr lang="en-US"/>
            <a:t>Teaching Assistantships</a:t>
          </a:r>
        </a:p>
      </dgm:t>
    </dgm:pt>
    <dgm:pt modelId="{A2233155-2929-49B5-A338-6EE504AFBDF3}" type="parTrans" cxnId="{6E8A1D6D-2402-44A2-B1EB-2FE062796E2E}">
      <dgm:prSet/>
      <dgm:spPr/>
      <dgm:t>
        <a:bodyPr/>
        <a:lstStyle/>
        <a:p>
          <a:endParaRPr lang="en-US"/>
        </a:p>
      </dgm:t>
    </dgm:pt>
    <dgm:pt modelId="{EB01FF5F-A49B-4F30-94BB-33C6B7300A0B}" type="sibTrans" cxnId="{6E8A1D6D-2402-44A2-B1EB-2FE062796E2E}">
      <dgm:prSet/>
      <dgm:spPr/>
      <dgm:t>
        <a:bodyPr/>
        <a:lstStyle/>
        <a:p>
          <a:endParaRPr lang="en-US"/>
        </a:p>
      </dgm:t>
    </dgm:pt>
    <dgm:pt modelId="{70F7D369-D213-4293-8FA3-1EDD65428C5B}">
      <dgm:prSet/>
      <dgm:spPr/>
      <dgm:t>
        <a:bodyPr/>
        <a:lstStyle/>
        <a:p>
          <a:r>
            <a:rPr lang="en-US"/>
            <a:t>U</a:t>
          </a:r>
          <a:r>
            <a:rPr lang="en-US" b="0"/>
            <a:t>niversity Fellowships</a:t>
          </a:r>
          <a:endParaRPr lang="en-US"/>
        </a:p>
      </dgm:t>
    </dgm:pt>
    <dgm:pt modelId="{26D0C3E9-BCDE-4D69-B433-2E787D207ED7}" type="parTrans" cxnId="{A6690DCB-4378-4D00-87AC-774587D8EB26}">
      <dgm:prSet/>
      <dgm:spPr/>
      <dgm:t>
        <a:bodyPr/>
        <a:lstStyle/>
        <a:p>
          <a:endParaRPr lang="en-US"/>
        </a:p>
      </dgm:t>
    </dgm:pt>
    <dgm:pt modelId="{0EFEC613-1744-43DC-BE55-661835EB4746}" type="sibTrans" cxnId="{A6690DCB-4378-4D00-87AC-774587D8EB26}">
      <dgm:prSet/>
      <dgm:spPr/>
      <dgm:t>
        <a:bodyPr/>
        <a:lstStyle/>
        <a:p>
          <a:endParaRPr lang="en-US"/>
        </a:p>
      </dgm:t>
    </dgm:pt>
    <dgm:pt modelId="{6AF5C269-4633-4379-8F21-2573F4B00B50}">
      <dgm:prSet/>
      <dgm:spPr/>
      <dgm:t>
        <a:bodyPr/>
        <a:lstStyle/>
        <a:p>
          <a:r>
            <a:rPr lang="en-US"/>
            <a:t>External Fellowships</a:t>
          </a:r>
        </a:p>
      </dgm:t>
    </dgm:pt>
    <dgm:pt modelId="{6317CA16-B157-4640-A5D1-32634AA04951}" type="parTrans" cxnId="{9CB836E5-6B04-4FE8-B9CD-F9A3E2D02DA8}">
      <dgm:prSet/>
      <dgm:spPr/>
      <dgm:t>
        <a:bodyPr/>
        <a:lstStyle/>
        <a:p>
          <a:endParaRPr lang="en-US"/>
        </a:p>
      </dgm:t>
    </dgm:pt>
    <dgm:pt modelId="{53EAEE34-FB20-43AC-860B-93C044C8AA8B}" type="sibTrans" cxnId="{9CB836E5-6B04-4FE8-B9CD-F9A3E2D02DA8}">
      <dgm:prSet/>
      <dgm:spPr/>
      <dgm:t>
        <a:bodyPr/>
        <a:lstStyle/>
        <a:p>
          <a:endParaRPr lang="en-US"/>
        </a:p>
      </dgm:t>
    </dgm:pt>
    <dgm:pt modelId="{F0CAA437-425C-4F58-AAF9-20EC98813A14}" type="pres">
      <dgm:prSet presAssocID="{EA4ABF20-0EF8-469C-A4B9-1B409546D5A8}" presName="root" presStyleCnt="0">
        <dgm:presLayoutVars>
          <dgm:dir/>
          <dgm:resizeHandles val="exact"/>
        </dgm:presLayoutVars>
      </dgm:prSet>
      <dgm:spPr/>
    </dgm:pt>
    <dgm:pt modelId="{A48958DA-2C03-4F0A-8C95-58F482973598}" type="pres">
      <dgm:prSet presAssocID="{E1D95D8E-0DE2-4081-A7CC-8774BFE99F67}" presName="compNode" presStyleCnt="0"/>
      <dgm:spPr/>
    </dgm:pt>
    <dgm:pt modelId="{CCC092AF-5CE4-4BB9-907D-3236042D2E43}" type="pres">
      <dgm:prSet presAssocID="{E1D95D8E-0DE2-4081-A7CC-8774BFE99F6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F787611-5784-4C6E-8A04-4558B8294938}" type="pres">
      <dgm:prSet presAssocID="{E1D95D8E-0DE2-4081-A7CC-8774BFE99F67}" presName="spaceRect" presStyleCnt="0"/>
      <dgm:spPr/>
    </dgm:pt>
    <dgm:pt modelId="{152DE8F7-3FF1-4FA2-81B7-B280096C6A98}" type="pres">
      <dgm:prSet presAssocID="{E1D95D8E-0DE2-4081-A7CC-8774BFE99F67}" presName="textRect" presStyleLbl="revTx" presStyleIdx="0" presStyleCnt="4">
        <dgm:presLayoutVars>
          <dgm:chMax val="1"/>
          <dgm:chPref val="1"/>
        </dgm:presLayoutVars>
      </dgm:prSet>
      <dgm:spPr/>
    </dgm:pt>
    <dgm:pt modelId="{298890AB-F333-4D28-B6E4-9876A6C88CD2}" type="pres">
      <dgm:prSet presAssocID="{F6BF2015-123F-4F0A-8479-8323FF241E25}" presName="sibTrans" presStyleCnt="0"/>
      <dgm:spPr/>
    </dgm:pt>
    <dgm:pt modelId="{9288A893-A522-4714-8942-94D8BE53A145}" type="pres">
      <dgm:prSet presAssocID="{EED2DCF1-8950-4785-B995-B1C517B60F02}" presName="compNode" presStyleCnt="0"/>
      <dgm:spPr/>
    </dgm:pt>
    <dgm:pt modelId="{9F935CA1-695F-4606-AC4F-49469BBAB1C2}" type="pres">
      <dgm:prSet presAssocID="{EED2DCF1-8950-4785-B995-B1C517B60F0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461007C9-4FA8-424B-B306-132F1258BBC8}" type="pres">
      <dgm:prSet presAssocID="{EED2DCF1-8950-4785-B995-B1C517B60F02}" presName="spaceRect" presStyleCnt="0"/>
      <dgm:spPr/>
    </dgm:pt>
    <dgm:pt modelId="{A627E8A9-2A53-43A6-8260-8133D576E62D}" type="pres">
      <dgm:prSet presAssocID="{EED2DCF1-8950-4785-B995-B1C517B60F02}" presName="textRect" presStyleLbl="revTx" presStyleIdx="1" presStyleCnt="4">
        <dgm:presLayoutVars>
          <dgm:chMax val="1"/>
          <dgm:chPref val="1"/>
        </dgm:presLayoutVars>
      </dgm:prSet>
      <dgm:spPr/>
    </dgm:pt>
    <dgm:pt modelId="{54D9ED49-D37A-4F27-9B6C-B23E0DE6E0B4}" type="pres">
      <dgm:prSet presAssocID="{EB01FF5F-A49B-4F30-94BB-33C6B7300A0B}" presName="sibTrans" presStyleCnt="0"/>
      <dgm:spPr/>
    </dgm:pt>
    <dgm:pt modelId="{A987E2C5-62B6-4235-80B5-9A2385EEF1F1}" type="pres">
      <dgm:prSet presAssocID="{70F7D369-D213-4293-8FA3-1EDD65428C5B}" presName="compNode" presStyleCnt="0"/>
      <dgm:spPr/>
    </dgm:pt>
    <dgm:pt modelId="{E9F7D257-E288-4D39-86E0-347AC7865C7B}" type="pres">
      <dgm:prSet presAssocID="{70F7D369-D213-4293-8FA3-1EDD65428C5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DE88C89-0230-42EB-8316-C65358AD734E}" type="pres">
      <dgm:prSet presAssocID="{70F7D369-D213-4293-8FA3-1EDD65428C5B}" presName="spaceRect" presStyleCnt="0"/>
      <dgm:spPr/>
    </dgm:pt>
    <dgm:pt modelId="{CFCB2C09-EA29-4B6B-971D-23E9ECF92447}" type="pres">
      <dgm:prSet presAssocID="{70F7D369-D213-4293-8FA3-1EDD65428C5B}" presName="textRect" presStyleLbl="revTx" presStyleIdx="2" presStyleCnt="4">
        <dgm:presLayoutVars>
          <dgm:chMax val="1"/>
          <dgm:chPref val="1"/>
        </dgm:presLayoutVars>
      </dgm:prSet>
      <dgm:spPr/>
    </dgm:pt>
    <dgm:pt modelId="{F087B753-D145-4C72-AB33-A2507814F642}" type="pres">
      <dgm:prSet presAssocID="{0EFEC613-1744-43DC-BE55-661835EB4746}" presName="sibTrans" presStyleCnt="0"/>
      <dgm:spPr/>
    </dgm:pt>
    <dgm:pt modelId="{D7134FD5-0FFB-40BE-9D31-2E6C2435ECAA}" type="pres">
      <dgm:prSet presAssocID="{6AF5C269-4633-4379-8F21-2573F4B00B50}" presName="compNode" presStyleCnt="0"/>
      <dgm:spPr/>
    </dgm:pt>
    <dgm:pt modelId="{EF25544D-4423-4017-B983-B803D3F2FD85}" type="pres">
      <dgm:prSet presAssocID="{6AF5C269-4633-4379-8F21-2573F4B00B5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086AEC6-50CA-4B35-9437-510225835D09}" type="pres">
      <dgm:prSet presAssocID="{6AF5C269-4633-4379-8F21-2573F4B00B50}" presName="spaceRect" presStyleCnt="0"/>
      <dgm:spPr/>
    </dgm:pt>
    <dgm:pt modelId="{0B752B92-67FE-4E04-906A-E5731E76BE42}" type="pres">
      <dgm:prSet presAssocID="{6AF5C269-4633-4379-8F21-2573F4B00B5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BD3C03E-5CCF-40FB-9318-F4993F0AE6E4}" type="presOf" srcId="{EED2DCF1-8950-4785-B995-B1C517B60F02}" destId="{A627E8A9-2A53-43A6-8260-8133D576E62D}" srcOrd="0" destOrd="0" presId="urn:microsoft.com/office/officeart/2018/2/layout/IconLabelList"/>
    <dgm:cxn modelId="{6E8A1D6D-2402-44A2-B1EB-2FE062796E2E}" srcId="{EA4ABF20-0EF8-469C-A4B9-1B409546D5A8}" destId="{EED2DCF1-8950-4785-B995-B1C517B60F02}" srcOrd="1" destOrd="0" parTransId="{A2233155-2929-49B5-A338-6EE504AFBDF3}" sibTransId="{EB01FF5F-A49B-4F30-94BB-33C6B7300A0B}"/>
    <dgm:cxn modelId="{3E128E9B-9E21-4E5D-97AB-C4EDB2F46633}" type="presOf" srcId="{70F7D369-D213-4293-8FA3-1EDD65428C5B}" destId="{CFCB2C09-EA29-4B6B-971D-23E9ECF92447}" srcOrd="0" destOrd="0" presId="urn:microsoft.com/office/officeart/2018/2/layout/IconLabelList"/>
    <dgm:cxn modelId="{31E971A5-A014-4B83-95A0-8C0BFA265881}" type="presOf" srcId="{EA4ABF20-0EF8-469C-A4B9-1B409546D5A8}" destId="{F0CAA437-425C-4F58-AAF9-20EC98813A14}" srcOrd="0" destOrd="0" presId="urn:microsoft.com/office/officeart/2018/2/layout/IconLabelList"/>
    <dgm:cxn modelId="{1C7703C6-8DA8-4561-8FE9-BDD9687AD760}" type="presOf" srcId="{6AF5C269-4633-4379-8F21-2573F4B00B50}" destId="{0B752B92-67FE-4E04-906A-E5731E76BE42}" srcOrd="0" destOrd="0" presId="urn:microsoft.com/office/officeart/2018/2/layout/IconLabelList"/>
    <dgm:cxn modelId="{A6690DCB-4378-4D00-87AC-774587D8EB26}" srcId="{EA4ABF20-0EF8-469C-A4B9-1B409546D5A8}" destId="{70F7D369-D213-4293-8FA3-1EDD65428C5B}" srcOrd="2" destOrd="0" parTransId="{26D0C3E9-BCDE-4D69-B433-2E787D207ED7}" sibTransId="{0EFEC613-1744-43DC-BE55-661835EB4746}"/>
    <dgm:cxn modelId="{3B6816D4-405F-4D04-9EBB-4DF22A4D2C23}" srcId="{EA4ABF20-0EF8-469C-A4B9-1B409546D5A8}" destId="{E1D95D8E-0DE2-4081-A7CC-8774BFE99F67}" srcOrd="0" destOrd="0" parTransId="{E36DA76C-0161-49A5-BF9D-6673BA063019}" sibTransId="{F6BF2015-123F-4F0A-8479-8323FF241E25}"/>
    <dgm:cxn modelId="{9CB836E5-6B04-4FE8-B9CD-F9A3E2D02DA8}" srcId="{EA4ABF20-0EF8-469C-A4B9-1B409546D5A8}" destId="{6AF5C269-4633-4379-8F21-2573F4B00B50}" srcOrd="3" destOrd="0" parTransId="{6317CA16-B157-4640-A5D1-32634AA04951}" sibTransId="{53EAEE34-FB20-43AC-860B-93C044C8AA8B}"/>
    <dgm:cxn modelId="{2D49E1F6-34E1-4FE2-9E49-354305CD669F}" type="presOf" srcId="{E1D95D8E-0DE2-4081-A7CC-8774BFE99F67}" destId="{152DE8F7-3FF1-4FA2-81B7-B280096C6A98}" srcOrd="0" destOrd="0" presId="urn:microsoft.com/office/officeart/2018/2/layout/IconLabelList"/>
    <dgm:cxn modelId="{A5EEF97C-D96D-43A9-9214-4819A61BB1F9}" type="presParOf" srcId="{F0CAA437-425C-4F58-AAF9-20EC98813A14}" destId="{A48958DA-2C03-4F0A-8C95-58F482973598}" srcOrd="0" destOrd="0" presId="urn:microsoft.com/office/officeart/2018/2/layout/IconLabelList"/>
    <dgm:cxn modelId="{93984462-1880-48C3-86EE-96DB0649D0D1}" type="presParOf" srcId="{A48958DA-2C03-4F0A-8C95-58F482973598}" destId="{CCC092AF-5CE4-4BB9-907D-3236042D2E43}" srcOrd="0" destOrd="0" presId="urn:microsoft.com/office/officeart/2018/2/layout/IconLabelList"/>
    <dgm:cxn modelId="{6251E7CB-3663-4D02-8A21-F4AB39EC4150}" type="presParOf" srcId="{A48958DA-2C03-4F0A-8C95-58F482973598}" destId="{4F787611-5784-4C6E-8A04-4558B8294938}" srcOrd="1" destOrd="0" presId="urn:microsoft.com/office/officeart/2018/2/layout/IconLabelList"/>
    <dgm:cxn modelId="{AF3680B8-996E-41E9-8A52-B12D09586120}" type="presParOf" srcId="{A48958DA-2C03-4F0A-8C95-58F482973598}" destId="{152DE8F7-3FF1-4FA2-81B7-B280096C6A98}" srcOrd="2" destOrd="0" presId="urn:microsoft.com/office/officeart/2018/2/layout/IconLabelList"/>
    <dgm:cxn modelId="{4285EB4C-D423-410A-8710-8CB635BE3EC3}" type="presParOf" srcId="{F0CAA437-425C-4F58-AAF9-20EC98813A14}" destId="{298890AB-F333-4D28-B6E4-9876A6C88CD2}" srcOrd="1" destOrd="0" presId="urn:microsoft.com/office/officeart/2018/2/layout/IconLabelList"/>
    <dgm:cxn modelId="{8434DB14-2095-4977-9509-650EA18E5439}" type="presParOf" srcId="{F0CAA437-425C-4F58-AAF9-20EC98813A14}" destId="{9288A893-A522-4714-8942-94D8BE53A145}" srcOrd="2" destOrd="0" presId="urn:microsoft.com/office/officeart/2018/2/layout/IconLabelList"/>
    <dgm:cxn modelId="{EC4D3F20-D6B4-4D28-85FE-00691ABB9560}" type="presParOf" srcId="{9288A893-A522-4714-8942-94D8BE53A145}" destId="{9F935CA1-695F-4606-AC4F-49469BBAB1C2}" srcOrd="0" destOrd="0" presId="urn:microsoft.com/office/officeart/2018/2/layout/IconLabelList"/>
    <dgm:cxn modelId="{2D3152A9-BC80-458C-B44D-D53803918791}" type="presParOf" srcId="{9288A893-A522-4714-8942-94D8BE53A145}" destId="{461007C9-4FA8-424B-B306-132F1258BBC8}" srcOrd="1" destOrd="0" presId="urn:microsoft.com/office/officeart/2018/2/layout/IconLabelList"/>
    <dgm:cxn modelId="{B9D7A646-8409-499A-8F10-C7AEC9058EE3}" type="presParOf" srcId="{9288A893-A522-4714-8942-94D8BE53A145}" destId="{A627E8A9-2A53-43A6-8260-8133D576E62D}" srcOrd="2" destOrd="0" presId="urn:microsoft.com/office/officeart/2018/2/layout/IconLabelList"/>
    <dgm:cxn modelId="{4888C2F8-7FE5-4468-BCCA-9B8EEE7A7A63}" type="presParOf" srcId="{F0CAA437-425C-4F58-AAF9-20EC98813A14}" destId="{54D9ED49-D37A-4F27-9B6C-B23E0DE6E0B4}" srcOrd="3" destOrd="0" presId="urn:microsoft.com/office/officeart/2018/2/layout/IconLabelList"/>
    <dgm:cxn modelId="{EADA14B7-3E90-461A-9797-4B4BA45A4E2D}" type="presParOf" srcId="{F0CAA437-425C-4F58-AAF9-20EC98813A14}" destId="{A987E2C5-62B6-4235-80B5-9A2385EEF1F1}" srcOrd="4" destOrd="0" presId="urn:microsoft.com/office/officeart/2018/2/layout/IconLabelList"/>
    <dgm:cxn modelId="{EBFF9DDB-4942-4162-A374-2028C790F311}" type="presParOf" srcId="{A987E2C5-62B6-4235-80B5-9A2385EEF1F1}" destId="{E9F7D257-E288-4D39-86E0-347AC7865C7B}" srcOrd="0" destOrd="0" presId="urn:microsoft.com/office/officeart/2018/2/layout/IconLabelList"/>
    <dgm:cxn modelId="{5EB20954-AADF-4421-B6D8-79C294F5C89E}" type="presParOf" srcId="{A987E2C5-62B6-4235-80B5-9A2385EEF1F1}" destId="{EDE88C89-0230-42EB-8316-C65358AD734E}" srcOrd="1" destOrd="0" presId="urn:microsoft.com/office/officeart/2018/2/layout/IconLabelList"/>
    <dgm:cxn modelId="{8BE5EE3E-190A-45C2-A4F3-28278C79BCA8}" type="presParOf" srcId="{A987E2C5-62B6-4235-80B5-9A2385EEF1F1}" destId="{CFCB2C09-EA29-4B6B-971D-23E9ECF92447}" srcOrd="2" destOrd="0" presId="urn:microsoft.com/office/officeart/2018/2/layout/IconLabelList"/>
    <dgm:cxn modelId="{DD43EB9F-ED05-4388-B4A2-293A84014ECD}" type="presParOf" srcId="{F0CAA437-425C-4F58-AAF9-20EC98813A14}" destId="{F087B753-D145-4C72-AB33-A2507814F642}" srcOrd="5" destOrd="0" presId="urn:microsoft.com/office/officeart/2018/2/layout/IconLabelList"/>
    <dgm:cxn modelId="{0B170B12-1E96-4322-9418-77A420BC55DF}" type="presParOf" srcId="{F0CAA437-425C-4F58-AAF9-20EC98813A14}" destId="{D7134FD5-0FFB-40BE-9D31-2E6C2435ECAA}" srcOrd="6" destOrd="0" presId="urn:microsoft.com/office/officeart/2018/2/layout/IconLabelList"/>
    <dgm:cxn modelId="{DFD28031-2359-417C-B2C2-CFF7B4176E77}" type="presParOf" srcId="{D7134FD5-0FFB-40BE-9D31-2E6C2435ECAA}" destId="{EF25544D-4423-4017-B983-B803D3F2FD85}" srcOrd="0" destOrd="0" presId="urn:microsoft.com/office/officeart/2018/2/layout/IconLabelList"/>
    <dgm:cxn modelId="{3849DC7A-5052-4722-B517-B707BAAF634F}" type="presParOf" srcId="{D7134FD5-0FFB-40BE-9D31-2E6C2435ECAA}" destId="{D086AEC6-50CA-4B35-9437-510225835D09}" srcOrd="1" destOrd="0" presId="urn:microsoft.com/office/officeart/2018/2/layout/IconLabelList"/>
    <dgm:cxn modelId="{620252FD-40EE-406A-8A56-B2402FF74B39}" type="presParOf" srcId="{D7134FD5-0FFB-40BE-9D31-2E6C2435ECAA}" destId="{0B752B92-67FE-4E04-906A-E5731E76BE4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5E9D48-25B4-495D-81DC-EBFB7C0171E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FD222F1-4DC0-48AC-8D74-163E92ABBD16}">
      <dgm:prSet/>
      <dgm:spPr/>
      <dgm:t>
        <a:bodyPr/>
        <a:lstStyle/>
        <a:p>
          <a:pPr>
            <a:defRPr b="1"/>
          </a:pPr>
          <a:r>
            <a:rPr lang="en-US" dirty="0"/>
            <a:t>Predoctoral Fellowship         (3 years of support)</a:t>
          </a:r>
        </a:p>
      </dgm:t>
    </dgm:pt>
    <dgm:pt modelId="{33A62391-68A5-4816-9949-F0BF6A7866CC}" type="parTrans" cxnId="{7848748E-BC50-4159-BF3B-DDF93F3B1E0C}">
      <dgm:prSet/>
      <dgm:spPr/>
      <dgm:t>
        <a:bodyPr/>
        <a:lstStyle/>
        <a:p>
          <a:endParaRPr lang="en-US"/>
        </a:p>
      </dgm:t>
    </dgm:pt>
    <dgm:pt modelId="{15C35663-6E78-4EC1-B261-FF60CA35FAE4}" type="sibTrans" cxnId="{7848748E-BC50-4159-BF3B-DDF93F3B1E0C}">
      <dgm:prSet/>
      <dgm:spPr/>
      <dgm:t>
        <a:bodyPr/>
        <a:lstStyle/>
        <a:p>
          <a:endParaRPr lang="en-US"/>
        </a:p>
      </dgm:t>
    </dgm:pt>
    <dgm:pt modelId="{B9D904EF-0339-4421-8B77-1DDB04FB3167}">
      <dgm:prSet/>
      <dgm:spPr/>
      <dgm:t>
        <a:bodyPr/>
        <a:lstStyle/>
        <a:p>
          <a:r>
            <a:rPr lang="en-US" b="0"/>
            <a:t>Mentoring, travel support, training opportunities, internship application support, potential dissertation support</a:t>
          </a:r>
          <a:endParaRPr lang="en-US"/>
        </a:p>
      </dgm:t>
    </dgm:pt>
    <dgm:pt modelId="{A5ACAADD-059E-4553-BD25-5378F0068700}" type="parTrans" cxnId="{6FCEF7EE-BF43-4A01-AD61-B2158F2EFADB}">
      <dgm:prSet/>
      <dgm:spPr/>
      <dgm:t>
        <a:bodyPr/>
        <a:lstStyle/>
        <a:p>
          <a:endParaRPr lang="en-US"/>
        </a:p>
      </dgm:t>
    </dgm:pt>
    <dgm:pt modelId="{4BA9FD1F-A713-4D45-8144-075D700380E0}" type="sibTrans" cxnId="{6FCEF7EE-BF43-4A01-AD61-B2158F2EFADB}">
      <dgm:prSet/>
      <dgm:spPr/>
      <dgm:t>
        <a:bodyPr/>
        <a:lstStyle/>
        <a:p>
          <a:endParaRPr lang="en-US"/>
        </a:p>
      </dgm:t>
    </dgm:pt>
    <dgm:pt modelId="{0FCF4310-076B-4590-A37D-58F4E4F139A7}">
      <dgm:prSet/>
      <dgm:spPr/>
      <dgm:t>
        <a:bodyPr/>
        <a:lstStyle/>
        <a:p>
          <a:pPr>
            <a:defRPr b="1"/>
          </a:pPr>
          <a:r>
            <a:rPr lang="en-US" dirty="0"/>
            <a:t>Postdoctoral Fellowship        (2 years of support)</a:t>
          </a:r>
        </a:p>
      </dgm:t>
    </dgm:pt>
    <dgm:pt modelId="{40C1C08B-C47D-43F3-B24D-DC9E70EF80C4}" type="parTrans" cxnId="{CFD51B5F-BF38-49C4-AFFB-C4AF223CE9BF}">
      <dgm:prSet/>
      <dgm:spPr/>
      <dgm:t>
        <a:bodyPr/>
        <a:lstStyle/>
        <a:p>
          <a:endParaRPr lang="en-US"/>
        </a:p>
      </dgm:t>
    </dgm:pt>
    <dgm:pt modelId="{34D39654-2FDF-4728-B46A-A7BC1803D001}" type="sibTrans" cxnId="{CFD51B5F-BF38-49C4-AFFB-C4AF223CE9BF}">
      <dgm:prSet/>
      <dgm:spPr/>
      <dgm:t>
        <a:bodyPr/>
        <a:lstStyle/>
        <a:p>
          <a:endParaRPr lang="en-US"/>
        </a:p>
      </dgm:t>
    </dgm:pt>
    <dgm:pt modelId="{944CEF66-A395-482A-81C7-DB0A99577F2C}">
      <dgm:prSet/>
      <dgm:spPr/>
      <dgm:t>
        <a:bodyPr/>
        <a:lstStyle/>
        <a:p>
          <a:r>
            <a:rPr lang="en-US" b="0"/>
            <a:t>Mentoring, travel support, training opportunities, access to information and resources</a:t>
          </a:r>
          <a:endParaRPr lang="en-US"/>
        </a:p>
      </dgm:t>
    </dgm:pt>
    <dgm:pt modelId="{6E654EFF-CE59-42B7-99C4-A23A4486266C}" type="parTrans" cxnId="{10D77382-8CE7-494F-8D88-B1767671A7B7}">
      <dgm:prSet/>
      <dgm:spPr/>
      <dgm:t>
        <a:bodyPr/>
        <a:lstStyle/>
        <a:p>
          <a:endParaRPr lang="en-US"/>
        </a:p>
      </dgm:t>
    </dgm:pt>
    <dgm:pt modelId="{FFA0DD30-8A6F-495F-B9E6-1681893A3344}" type="sibTrans" cxnId="{10D77382-8CE7-494F-8D88-B1767671A7B7}">
      <dgm:prSet/>
      <dgm:spPr/>
      <dgm:t>
        <a:bodyPr/>
        <a:lstStyle/>
        <a:p>
          <a:endParaRPr lang="en-US"/>
        </a:p>
      </dgm:t>
    </dgm:pt>
    <dgm:pt modelId="{73BC296C-59AA-4D1F-977F-BC12807148B7}" type="pres">
      <dgm:prSet presAssocID="{6C5E9D48-25B4-495D-81DC-EBFB7C0171ED}" presName="root" presStyleCnt="0">
        <dgm:presLayoutVars>
          <dgm:dir/>
          <dgm:resizeHandles val="exact"/>
        </dgm:presLayoutVars>
      </dgm:prSet>
      <dgm:spPr/>
    </dgm:pt>
    <dgm:pt modelId="{7B523BB1-3171-450D-96DB-55FAF63933D8}" type="pres">
      <dgm:prSet presAssocID="{9FD222F1-4DC0-48AC-8D74-163E92ABBD16}" presName="compNode" presStyleCnt="0"/>
      <dgm:spPr/>
    </dgm:pt>
    <dgm:pt modelId="{EC43435B-9A99-498B-A8A5-697A8F0A964F}" type="pres">
      <dgm:prSet presAssocID="{9FD222F1-4DC0-48AC-8D74-163E92ABBD1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74C09951-199B-43F7-8F6D-C96B432F3CE6}" type="pres">
      <dgm:prSet presAssocID="{9FD222F1-4DC0-48AC-8D74-163E92ABBD16}" presName="iconSpace" presStyleCnt="0"/>
      <dgm:spPr/>
    </dgm:pt>
    <dgm:pt modelId="{EF4CCFD5-EAAB-426E-BA41-906EFB9B7151}" type="pres">
      <dgm:prSet presAssocID="{9FD222F1-4DC0-48AC-8D74-163E92ABBD16}" presName="parTx" presStyleLbl="revTx" presStyleIdx="0" presStyleCnt="4">
        <dgm:presLayoutVars>
          <dgm:chMax val="0"/>
          <dgm:chPref val="0"/>
        </dgm:presLayoutVars>
      </dgm:prSet>
      <dgm:spPr/>
    </dgm:pt>
    <dgm:pt modelId="{A795F5C4-3B39-471E-BF12-DAF6C238DB4A}" type="pres">
      <dgm:prSet presAssocID="{9FD222F1-4DC0-48AC-8D74-163E92ABBD16}" presName="txSpace" presStyleCnt="0"/>
      <dgm:spPr/>
    </dgm:pt>
    <dgm:pt modelId="{14CE1513-D333-4B33-A1F3-DE0914E4AA7E}" type="pres">
      <dgm:prSet presAssocID="{9FD222F1-4DC0-48AC-8D74-163E92ABBD16}" presName="desTx" presStyleLbl="revTx" presStyleIdx="1" presStyleCnt="4">
        <dgm:presLayoutVars/>
      </dgm:prSet>
      <dgm:spPr/>
    </dgm:pt>
    <dgm:pt modelId="{060513FB-1909-4606-A048-69A24D8FD3EA}" type="pres">
      <dgm:prSet presAssocID="{15C35663-6E78-4EC1-B261-FF60CA35FAE4}" presName="sibTrans" presStyleCnt="0"/>
      <dgm:spPr/>
    </dgm:pt>
    <dgm:pt modelId="{5DF29C59-6956-4C39-BEE0-52870EB05845}" type="pres">
      <dgm:prSet presAssocID="{0FCF4310-076B-4590-A37D-58F4E4F139A7}" presName="compNode" presStyleCnt="0"/>
      <dgm:spPr/>
    </dgm:pt>
    <dgm:pt modelId="{642F391E-5678-41B9-B139-54A1E1BDE8D5}" type="pres">
      <dgm:prSet presAssocID="{0FCF4310-076B-4590-A37D-58F4E4F139A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11EC994C-BBB1-4759-949D-8685B4D3A0EC}" type="pres">
      <dgm:prSet presAssocID="{0FCF4310-076B-4590-A37D-58F4E4F139A7}" presName="iconSpace" presStyleCnt="0"/>
      <dgm:spPr/>
    </dgm:pt>
    <dgm:pt modelId="{D8215931-9385-49C7-8DCC-6DEC9E1F9D70}" type="pres">
      <dgm:prSet presAssocID="{0FCF4310-076B-4590-A37D-58F4E4F139A7}" presName="parTx" presStyleLbl="revTx" presStyleIdx="2" presStyleCnt="4">
        <dgm:presLayoutVars>
          <dgm:chMax val="0"/>
          <dgm:chPref val="0"/>
        </dgm:presLayoutVars>
      </dgm:prSet>
      <dgm:spPr/>
    </dgm:pt>
    <dgm:pt modelId="{8436868B-1BEB-4CB8-93EF-63CA37B65C42}" type="pres">
      <dgm:prSet presAssocID="{0FCF4310-076B-4590-A37D-58F4E4F139A7}" presName="txSpace" presStyleCnt="0"/>
      <dgm:spPr/>
    </dgm:pt>
    <dgm:pt modelId="{FF93153C-87EB-4B2A-B0F0-BAEAD91F5EE2}" type="pres">
      <dgm:prSet presAssocID="{0FCF4310-076B-4590-A37D-58F4E4F139A7}" presName="desTx" presStyleLbl="revTx" presStyleIdx="3" presStyleCnt="4">
        <dgm:presLayoutVars/>
      </dgm:prSet>
      <dgm:spPr/>
    </dgm:pt>
  </dgm:ptLst>
  <dgm:cxnLst>
    <dgm:cxn modelId="{94198603-ECFF-4FF3-965C-2602ACB6C3DF}" type="presOf" srcId="{6C5E9D48-25B4-495D-81DC-EBFB7C0171ED}" destId="{73BC296C-59AA-4D1F-977F-BC12807148B7}" srcOrd="0" destOrd="0" presId="urn:microsoft.com/office/officeart/2018/2/layout/IconLabelDescriptionList"/>
    <dgm:cxn modelId="{958EF928-DC9F-4891-8F8E-9AADA3DA4DD3}" type="presOf" srcId="{944CEF66-A395-482A-81C7-DB0A99577F2C}" destId="{FF93153C-87EB-4B2A-B0F0-BAEAD91F5EE2}" srcOrd="0" destOrd="0" presId="urn:microsoft.com/office/officeart/2018/2/layout/IconLabelDescriptionList"/>
    <dgm:cxn modelId="{CFD51B5F-BF38-49C4-AFFB-C4AF223CE9BF}" srcId="{6C5E9D48-25B4-495D-81DC-EBFB7C0171ED}" destId="{0FCF4310-076B-4590-A37D-58F4E4F139A7}" srcOrd="1" destOrd="0" parTransId="{40C1C08B-C47D-43F3-B24D-DC9E70EF80C4}" sibTransId="{34D39654-2FDF-4728-B46A-A7BC1803D001}"/>
    <dgm:cxn modelId="{AFA2B970-4B56-46AA-93BB-9B152CEEA41F}" type="presOf" srcId="{0FCF4310-076B-4590-A37D-58F4E4F139A7}" destId="{D8215931-9385-49C7-8DCC-6DEC9E1F9D70}" srcOrd="0" destOrd="0" presId="urn:microsoft.com/office/officeart/2018/2/layout/IconLabelDescriptionList"/>
    <dgm:cxn modelId="{10D77382-8CE7-494F-8D88-B1767671A7B7}" srcId="{0FCF4310-076B-4590-A37D-58F4E4F139A7}" destId="{944CEF66-A395-482A-81C7-DB0A99577F2C}" srcOrd="0" destOrd="0" parTransId="{6E654EFF-CE59-42B7-99C4-A23A4486266C}" sibTransId="{FFA0DD30-8A6F-495F-B9E6-1681893A3344}"/>
    <dgm:cxn modelId="{7848748E-BC50-4159-BF3B-DDF93F3B1E0C}" srcId="{6C5E9D48-25B4-495D-81DC-EBFB7C0171ED}" destId="{9FD222F1-4DC0-48AC-8D74-163E92ABBD16}" srcOrd="0" destOrd="0" parTransId="{33A62391-68A5-4816-9949-F0BF6A7866CC}" sibTransId="{15C35663-6E78-4EC1-B261-FF60CA35FAE4}"/>
    <dgm:cxn modelId="{9654A299-CAEE-4868-BC84-4B70914F1977}" type="presOf" srcId="{B9D904EF-0339-4421-8B77-1DDB04FB3167}" destId="{14CE1513-D333-4B33-A1F3-DE0914E4AA7E}" srcOrd="0" destOrd="0" presId="urn:microsoft.com/office/officeart/2018/2/layout/IconLabelDescriptionList"/>
    <dgm:cxn modelId="{BBBB139C-2356-4B53-A700-858EF27A4A6D}" type="presOf" srcId="{9FD222F1-4DC0-48AC-8D74-163E92ABBD16}" destId="{EF4CCFD5-EAAB-426E-BA41-906EFB9B7151}" srcOrd="0" destOrd="0" presId="urn:microsoft.com/office/officeart/2018/2/layout/IconLabelDescriptionList"/>
    <dgm:cxn modelId="{6FCEF7EE-BF43-4A01-AD61-B2158F2EFADB}" srcId="{9FD222F1-4DC0-48AC-8D74-163E92ABBD16}" destId="{B9D904EF-0339-4421-8B77-1DDB04FB3167}" srcOrd="0" destOrd="0" parTransId="{A5ACAADD-059E-4553-BD25-5378F0068700}" sibTransId="{4BA9FD1F-A713-4D45-8144-075D700380E0}"/>
    <dgm:cxn modelId="{0D758B94-0B5E-405C-B5F6-3E368667CF44}" type="presParOf" srcId="{73BC296C-59AA-4D1F-977F-BC12807148B7}" destId="{7B523BB1-3171-450D-96DB-55FAF63933D8}" srcOrd="0" destOrd="0" presId="urn:microsoft.com/office/officeart/2018/2/layout/IconLabelDescriptionList"/>
    <dgm:cxn modelId="{990A52C1-38BC-49F3-A6AF-11780419AC51}" type="presParOf" srcId="{7B523BB1-3171-450D-96DB-55FAF63933D8}" destId="{EC43435B-9A99-498B-A8A5-697A8F0A964F}" srcOrd="0" destOrd="0" presId="urn:microsoft.com/office/officeart/2018/2/layout/IconLabelDescriptionList"/>
    <dgm:cxn modelId="{8BDD1F5C-8A3B-48D2-A617-215D0A98108D}" type="presParOf" srcId="{7B523BB1-3171-450D-96DB-55FAF63933D8}" destId="{74C09951-199B-43F7-8F6D-C96B432F3CE6}" srcOrd="1" destOrd="0" presId="urn:microsoft.com/office/officeart/2018/2/layout/IconLabelDescriptionList"/>
    <dgm:cxn modelId="{0A4E2544-B976-485E-B606-CDBD38AD53DB}" type="presParOf" srcId="{7B523BB1-3171-450D-96DB-55FAF63933D8}" destId="{EF4CCFD5-EAAB-426E-BA41-906EFB9B7151}" srcOrd="2" destOrd="0" presId="urn:microsoft.com/office/officeart/2018/2/layout/IconLabelDescriptionList"/>
    <dgm:cxn modelId="{87F43DCC-6415-4DDB-90FC-4BDE76970280}" type="presParOf" srcId="{7B523BB1-3171-450D-96DB-55FAF63933D8}" destId="{A795F5C4-3B39-471E-BF12-DAF6C238DB4A}" srcOrd="3" destOrd="0" presId="urn:microsoft.com/office/officeart/2018/2/layout/IconLabelDescriptionList"/>
    <dgm:cxn modelId="{F522EAC6-03E4-4332-9B87-89E9B3BB3A6D}" type="presParOf" srcId="{7B523BB1-3171-450D-96DB-55FAF63933D8}" destId="{14CE1513-D333-4B33-A1F3-DE0914E4AA7E}" srcOrd="4" destOrd="0" presId="urn:microsoft.com/office/officeart/2018/2/layout/IconLabelDescriptionList"/>
    <dgm:cxn modelId="{523B91E1-449B-4B43-AAC4-AFE3607E6485}" type="presParOf" srcId="{73BC296C-59AA-4D1F-977F-BC12807148B7}" destId="{060513FB-1909-4606-A048-69A24D8FD3EA}" srcOrd="1" destOrd="0" presId="urn:microsoft.com/office/officeart/2018/2/layout/IconLabelDescriptionList"/>
    <dgm:cxn modelId="{CED81D9D-08DE-4446-A11E-F950DF0BADED}" type="presParOf" srcId="{73BC296C-59AA-4D1F-977F-BC12807148B7}" destId="{5DF29C59-6956-4C39-BEE0-52870EB05845}" srcOrd="2" destOrd="0" presId="urn:microsoft.com/office/officeart/2018/2/layout/IconLabelDescriptionList"/>
    <dgm:cxn modelId="{D63DFDEB-6C1B-47C5-877F-668C6D71FC84}" type="presParOf" srcId="{5DF29C59-6956-4C39-BEE0-52870EB05845}" destId="{642F391E-5678-41B9-B139-54A1E1BDE8D5}" srcOrd="0" destOrd="0" presId="urn:microsoft.com/office/officeart/2018/2/layout/IconLabelDescriptionList"/>
    <dgm:cxn modelId="{8364B7AD-9D92-4FE3-A5CE-BF0342B857E5}" type="presParOf" srcId="{5DF29C59-6956-4C39-BEE0-52870EB05845}" destId="{11EC994C-BBB1-4759-949D-8685B4D3A0EC}" srcOrd="1" destOrd="0" presId="urn:microsoft.com/office/officeart/2018/2/layout/IconLabelDescriptionList"/>
    <dgm:cxn modelId="{41A56F94-E77C-43E0-AD06-A6C3398AB182}" type="presParOf" srcId="{5DF29C59-6956-4C39-BEE0-52870EB05845}" destId="{D8215931-9385-49C7-8DCC-6DEC9E1F9D70}" srcOrd="2" destOrd="0" presId="urn:microsoft.com/office/officeart/2018/2/layout/IconLabelDescriptionList"/>
    <dgm:cxn modelId="{BCC5EE92-73CD-4196-9918-D58490C3E0CA}" type="presParOf" srcId="{5DF29C59-6956-4C39-BEE0-52870EB05845}" destId="{8436868B-1BEB-4CB8-93EF-63CA37B65C42}" srcOrd="3" destOrd="0" presId="urn:microsoft.com/office/officeart/2018/2/layout/IconLabelDescriptionList"/>
    <dgm:cxn modelId="{93DF8BAA-A150-4629-9AEC-9B0FF1FF7917}" type="presParOf" srcId="{5DF29C59-6956-4C39-BEE0-52870EB05845}" destId="{FF93153C-87EB-4B2A-B0F0-BAEAD91F5EE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6444D5-D431-4B6B-8265-CF338452D1C0}" type="doc">
      <dgm:prSet loTypeId="urn:microsoft.com/office/officeart/2018/2/layout/IconLabelDescriptionList" loCatId="icon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69E63EA-E2E9-4CC3-ABC3-269D8D6DAAB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PATHS TO GRADUATE SCHOOL</a:t>
          </a:r>
        </a:p>
      </dgm:t>
    </dgm:pt>
    <dgm:pt modelId="{84A4123F-02F2-41DE-90D6-189093038316}" type="parTrans" cxnId="{5B278F3E-52F7-4EBD-BB9B-7D15299EA4B0}">
      <dgm:prSet/>
      <dgm:spPr/>
      <dgm:t>
        <a:bodyPr/>
        <a:lstStyle/>
        <a:p>
          <a:endParaRPr lang="en-US"/>
        </a:p>
      </dgm:t>
    </dgm:pt>
    <dgm:pt modelId="{F1FF1BB7-2C77-4220-B4A3-F824C8045D39}" type="sibTrans" cxnId="{5B278F3E-52F7-4EBD-BB9B-7D15299EA4B0}">
      <dgm:prSet/>
      <dgm:spPr/>
      <dgm:t>
        <a:bodyPr/>
        <a:lstStyle/>
        <a:p>
          <a:endParaRPr lang="en-US"/>
        </a:p>
      </dgm:t>
    </dgm:pt>
    <dgm:pt modelId="{02F780AE-C4BB-40C4-920B-982A9F68C7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Experiences as an undergrad/postbac</a:t>
          </a:r>
        </a:p>
      </dgm:t>
    </dgm:pt>
    <dgm:pt modelId="{C3F9E0AE-CFAE-4F31-9FC9-22F2B25E04C2}" type="parTrans" cxnId="{69101F54-1897-479A-8D80-F1AF493A2D02}">
      <dgm:prSet/>
      <dgm:spPr/>
      <dgm:t>
        <a:bodyPr/>
        <a:lstStyle/>
        <a:p>
          <a:endParaRPr lang="en-US"/>
        </a:p>
      </dgm:t>
    </dgm:pt>
    <dgm:pt modelId="{38262E59-66D8-4A33-A312-E04C11055D70}" type="sibTrans" cxnId="{69101F54-1897-479A-8D80-F1AF493A2D02}">
      <dgm:prSet/>
      <dgm:spPr/>
      <dgm:t>
        <a:bodyPr/>
        <a:lstStyle/>
        <a:p>
          <a:endParaRPr lang="en-US"/>
        </a:p>
      </dgm:t>
    </dgm:pt>
    <dgm:pt modelId="{990EC501-ECD2-4C5D-AE7E-A58F4B19764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Deciding to go to graduate school</a:t>
          </a:r>
        </a:p>
      </dgm:t>
    </dgm:pt>
    <dgm:pt modelId="{A2979C64-B7A9-485C-A6A6-FFA38B019964}" type="parTrans" cxnId="{867FE702-D815-45FD-B65F-20AE9DF29859}">
      <dgm:prSet/>
      <dgm:spPr/>
      <dgm:t>
        <a:bodyPr/>
        <a:lstStyle/>
        <a:p>
          <a:endParaRPr lang="en-US"/>
        </a:p>
      </dgm:t>
    </dgm:pt>
    <dgm:pt modelId="{FAA84F08-10ED-4034-87F9-BC877E28E0D1}" type="sibTrans" cxnId="{867FE702-D815-45FD-B65F-20AE9DF29859}">
      <dgm:prSet/>
      <dgm:spPr/>
      <dgm:t>
        <a:bodyPr/>
        <a:lstStyle/>
        <a:p>
          <a:endParaRPr lang="en-US"/>
        </a:p>
      </dgm:t>
    </dgm:pt>
    <dgm:pt modelId="{96ED0933-A7D3-400D-A495-0EA6FB949E2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EXPERIENCES AS A GRADUATE STUDENT</a:t>
          </a:r>
        </a:p>
      </dgm:t>
    </dgm:pt>
    <dgm:pt modelId="{8609752E-FE79-4EAC-A477-4D661C622E61}" type="parTrans" cxnId="{913DB60C-FCB3-4A25-A496-E21BD7AFFC5B}">
      <dgm:prSet/>
      <dgm:spPr/>
      <dgm:t>
        <a:bodyPr/>
        <a:lstStyle/>
        <a:p>
          <a:endParaRPr lang="en-US"/>
        </a:p>
      </dgm:t>
    </dgm:pt>
    <dgm:pt modelId="{4FC9CD93-9B3A-40A5-AB64-743C6D55C8C9}" type="sibTrans" cxnId="{913DB60C-FCB3-4A25-A496-E21BD7AFFC5B}">
      <dgm:prSet/>
      <dgm:spPr/>
      <dgm:t>
        <a:bodyPr/>
        <a:lstStyle/>
        <a:p>
          <a:endParaRPr lang="en-US"/>
        </a:p>
      </dgm:t>
    </dgm:pt>
    <dgm:pt modelId="{B36B4C5D-7698-477D-8C1E-062658EA64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Negotiating identity</a:t>
          </a:r>
        </a:p>
      </dgm:t>
    </dgm:pt>
    <dgm:pt modelId="{9A19C067-0B5B-48DB-9B8A-A579EBD256BA}" type="parTrans" cxnId="{60E8B3BF-D45B-4C03-9CC0-6053178A7979}">
      <dgm:prSet/>
      <dgm:spPr/>
      <dgm:t>
        <a:bodyPr/>
        <a:lstStyle/>
        <a:p>
          <a:endParaRPr lang="en-US"/>
        </a:p>
      </dgm:t>
    </dgm:pt>
    <dgm:pt modelId="{5B7FC5D9-211C-4175-A1D0-12B2475AD1C1}" type="sibTrans" cxnId="{60E8B3BF-D45B-4C03-9CC0-6053178A7979}">
      <dgm:prSet/>
      <dgm:spPr/>
      <dgm:t>
        <a:bodyPr/>
        <a:lstStyle/>
        <a:p>
          <a:endParaRPr lang="en-US"/>
        </a:p>
      </dgm:t>
    </dgm:pt>
    <dgm:pt modelId="{07D28A05-CA5F-4A74-81A2-C40D63C5D5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Balancing multiple roles: Student; researcher; clinician-in-training; teacher; other roles</a:t>
          </a:r>
        </a:p>
      </dgm:t>
    </dgm:pt>
    <dgm:pt modelId="{75326D2B-3A32-4CCD-AEAB-5F0A6A4EFF71}" type="parTrans" cxnId="{A976DB3A-0A13-4E40-98B7-B7A81EC66FE2}">
      <dgm:prSet/>
      <dgm:spPr/>
      <dgm:t>
        <a:bodyPr/>
        <a:lstStyle/>
        <a:p>
          <a:endParaRPr lang="en-US"/>
        </a:p>
      </dgm:t>
    </dgm:pt>
    <dgm:pt modelId="{5808B2BE-8E19-49D8-994C-483F2AE65145}" type="sibTrans" cxnId="{A976DB3A-0A13-4E40-98B7-B7A81EC66FE2}">
      <dgm:prSet/>
      <dgm:spPr/>
      <dgm:t>
        <a:bodyPr/>
        <a:lstStyle/>
        <a:p>
          <a:endParaRPr lang="en-US"/>
        </a:p>
      </dgm:t>
    </dgm:pt>
    <dgm:pt modelId="{3344572C-F293-4792-9BA3-BC255950B6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Challenges (and good things) about getting a Ph.D.</a:t>
          </a:r>
        </a:p>
      </dgm:t>
    </dgm:pt>
    <dgm:pt modelId="{EA17A755-5C18-4376-9C9D-8AF5085D3D69}" type="parTrans" cxnId="{FE5BFDBF-99E3-4378-A0B3-08C229222B55}">
      <dgm:prSet/>
      <dgm:spPr/>
      <dgm:t>
        <a:bodyPr/>
        <a:lstStyle/>
        <a:p>
          <a:endParaRPr lang="en-US"/>
        </a:p>
      </dgm:t>
    </dgm:pt>
    <dgm:pt modelId="{F78F2FFB-81DD-45C4-921B-C509F2976882}" type="sibTrans" cxnId="{FE5BFDBF-99E3-4378-A0B3-08C229222B55}">
      <dgm:prSet/>
      <dgm:spPr/>
      <dgm:t>
        <a:bodyPr/>
        <a:lstStyle/>
        <a:p>
          <a:endParaRPr lang="en-US"/>
        </a:p>
      </dgm:t>
    </dgm:pt>
    <dgm:pt modelId="{12C6C68A-92B9-449A-9371-F12A9F5335F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OTHER QUESTIONS YOU HAVE! </a:t>
          </a:r>
        </a:p>
      </dgm:t>
    </dgm:pt>
    <dgm:pt modelId="{D68AF4EC-851E-405D-8C43-6421CAAD0792}" type="parTrans" cxnId="{50CB29A5-2766-491C-9968-024CC9EA4AD9}">
      <dgm:prSet/>
      <dgm:spPr/>
      <dgm:t>
        <a:bodyPr/>
        <a:lstStyle/>
        <a:p>
          <a:endParaRPr lang="en-US"/>
        </a:p>
      </dgm:t>
    </dgm:pt>
    <dgm:pt modelId="{E7A43612-9E8F-4C0E-845A-497701FE3322}" type="sibTrans" cxnId="{50CB29A5-2766-491C-9968-024CC9EA4AD9}">
      <dgm:prSet/>
      <dgm:spPr/>
      <dgm:t>
        <a:bodyPr/>
        <a:lstStyle/>
        <a:p>
          <a:endParaRPr lang="en-US"/>
        </a:p>
      </dgm:t>
    </dgm:pt>
    <dgm:pt modelId="{046AAB05-A682-48C6-AD19-592AF0963115}" type="pres">
      <dgm:prSet presAssocID="{956444D5-D431-4B6B-8265-CF338452D1C0}" presName="root" presStyleCnt="0">
        <dgm:presLayoutVars>
          <dgm:dir/>
          <dgm:resizeHandles val="exact"/>
        </dgm:presLayoutVars>
      </dgm:prSet>
      <dgm:spPr/>
    </dgm:pt>
    <dgm:pt modelId="{DFDE20A0-16AE-4532-8A10-D5B4DA7DEA27}" type="pres">
      <dgm:prSet presAssocID="{169E63EA-E2E9-4CC3-ABC3-269D8D6DAAB9}" presName="compNode" presStyleCnt="0"/>
      <dgm:spPr/>
    </dgm:pt>
    <dgm:pt modelId="{C3C5DFEB-B791-40EC-A9F8-9855624E21B0}" type="pres">
      <dgm:prSet presAssocID="{169E63EA-E2E9-4CC3-ABC3-269D8D6DAAB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CE8DC2C0-2C07-4852-ADB1-2179E7CE3887}" type="pres">
      <dgm:prSet presAssocID="{169E63EA-E2E9-4CC3-ABC3-269D8D6DAAB9}" presName="iconSpace" presStyleCnt="0"/>
      <dgm:spPr/>
    </dgm:pt>
    <dgm:pt modelId="{8069A7F6-583E-4989-83F2-4386B5E52676}" type="pres">
      <dgm:prSet presAssocID="{169E63EA-E2E9-4CC3-ABC3-269D8D6DAAB9}" presName="parTx" presStyleLbl="revTx" presStyleIdx="0" presStyleCnt="6">
        <dgm:presLayoutVars>
          <dgm:chMax val="0"/>
          <dgm:chPref val="0"/>
        </dgm:presLayoutVars>
      </dgm:prSet>
      <dgm:spPr/>
    </dgm:pt>
    <dgm:pt modelId="{E9661C1C-5122-4120-A710-53EBD004457D}" type="pres">
      <dgm:prSet presAssocID="{169E63EA-E2E9-4CC3-ABC3-269D8D6DAAB9}" presName="txSpace" presStyleCnt="0"/>
      <dgm:spPr/>
    </dgm:pt>
    <dgm:pt modelId="{9BC7BD99-CE8B-4988-8676-1A52F6A69578}" type="pres">
      <dgm:prSet presAssocID="{169E63EA-E2E9-4CC3-ABC3-269D8D6DAAB9}" presName="desTx" presStyleLbl="revTx" presStyleIdx="1" presStyleCnt="6">
        <dgm:presLayoutVars/>
      </dgm:prSet>
      <dgm:spPr/>
    </dgm:pt>
    <dgm:pt modelId="{224BA89B-A0D5-4C46-9E41-EBDCE319E9C1}" type="pres">
      <dgm:prSet presAssocID="{F1FF1BB7-2C77-4220-B4A3-F824C8045D39}" presName="sibTrans" presStyleCnt="0"/>
      <dgm:spPr/>
    </dgm:pt>
    <dgm:pt modelId="{27DF1378-3564-47DA-A39B-FE93CEB12F9B}" type="pres">
      <dgm:prSet presAssocID="{96ED0933-A7D3-400D-A495-0EA6FB949E2E}" presName="compNode" presStyleCnt="0"/>
      <dgm:spPr/>
    </dgm:pt>
    <dgm:pt modelId="{7D806DBA-B5EE-4DC0-B444-AD9579963AE7}" type="pres">
      <dgm:prSet presAssocID="{96ED0933-A7D3-400D-A495-0EA6FB949E2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3C80AFE2-22E1-4DFE-BA58-528A46D192A8}" type="pres">
      <dgm:prSet presAssocID="{96ED0933-A7D3-400D-A495-0EA6FB949E2E}" presName="iconSpace" presStyleCnt="0"/>
      <dgm:spPr/>
    </dgm:pt>
    <dgm:pt modelId="{36B86978-326B-421E-87EE-159044129155}" type="pres">
      <dgm:prSet presAssocID="{96ED0933-A7D3-400D-A495-0EA6FB949E2E}" presName="parTx" presStyleLbl="revTx" presStyleIdx="2" presStyleCnt="6">
        <dgm:presLayoutVars>
          <dgm:chMax val="0"/>
          <dgm:chPref val="0"/>
        </dgm:presLayoutVars>
      </dgm:prSet>
      <dgm:spPr/>
    </dgm:pt>
    <dgm:pt modelId="{2BFC65BC-F676-4384-B844-9596372B5CB6}" type="pres">
      <dgm:prSet presAssocID="{96ED0933-A7D3-400D-A495-0EA6FB949E2E}" presName="txSpace" presStyleCnt="0"/>
      <dgm:spPr/>
    </dgm:pt>
    <dgm:pt modelId="{9779EC75-720E-4A92-8AA0-1356CA506E70}" type="pres">
      <dgm:prSet presAssocID="{96ED0933-A7D3-400D-A495-0EA6FB949E2E}" presName="desTx" presStyleLbl="revTx" presStyleIdx="3" presStyleCnt="6">
        <dgm:presLayoutVars/>
      </dgm:prSet>
      <dgm:spPr/>
    </dgm:pt>
    <dgm:pt modelId="{F1CEDF6C-E71F-4F56-9916-4A99C09172AA}" type="pres">
      <dgm:prSet presAssocID="{4FC9CD93-9B3A-40A5-AB64-743C6D55C8C9}" presName="sibTrans" presStyleCnt="0"/>
      <dgm:spPr/>
    </dgm:pt>
    <dgm:pt modelId="{90B0D5F3-F5C8-454F-9ECA-63BBA035C434}" type="pres">
      <dgm:prSet presAssocID="{12C6C68A-92B9-449A-9371-F12A9F5335FC}" presName="compNode" presStyleCnt="0"/>
      <dgm:spPr/>
    </dgm:pt>
    <dgm:pt modelId="{43775B9B-08C9-479A-B14B-113B4E95427E}" type="pres">
      <dgm:prSet presAssocID="{12C6C68A-92B9-449A-9371-F12A9F5335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75545966-D7BA-4923-AF1F-8BCAB43D9D0A}" type="pres">
      <dgm:prSet presAssocID="{12C6C68A-92B9-449A-9371-F12A9F5335FC}" presName="iconSpace" presStyleCnt="0"/>
      <dgm:spPr/>
    </dgm:pt>
    <dgm:pt modelId="{297F95BB-973A-4AE5-91B9-A261057EBC1D}" type="pres">
      <dgm:prSet presAssocID="{12C6C68A-92B9-449A-9371-F12A9F5335FC}" presName="parTx" presStyleLbl="revTx" presStyleIdx="4" presStyleCnt="6">
        <dgm:presLayoutVars>
          <dgm:chMax val="0"/>
          <dgm:chPref val="0"/>
        </dgm:presLayoutVars>
      </dgm:prSet>
      <dgm:spPr/>
    </dgm:pt>
    <dgm:pt modelId="{0523088F-7607-412C-B876-02D746678C37}" type="pres">
      <dgm:prSet presAssocID="{12C6C68A-92B9-449A-9371-F12A9F5335FC}" presName="txSpace" presStyleCnt="0"/>
      <dgm:spPr/>
    </dgm:pt>
    <dgm:pt modelId="{98C7DE69-48CA-4EAF-90EE-5BF5D4F6230E}" type="pres">
      <dgm:prSet presAssocID="{12C6C68A-92B9-449A-9371-F12A9F5335FC}" presName="desTx" presStyleLbl="revTx" presStyleIdx="5" presStyleCnt="6">
        <dgm:presLayoutVars/>
      </dgm:prSet>
      <dgm:spPr/>
    </dgm:pt>
  </dgm:ptLst>
  <dgm:cxnLst>
    <dgm:cxn modelId="{867FE702-D815-45FD-B65F-20AE9DF29859}" srcId="{169E63EA-E2E9-4CC3-ABC3-269D8D6DAAB9}" destId="{990EC501-ECD2-4C5D-AE7E-A58F4B197648}" srcOrd="1" destOrd="0" parTransId="{A2979C64-B7A9-485C-A6A6-FFA38B019964}" sibTransId="{FAA84F08-10ED-4034-87F9-BC877E28E0D1}"/>
    <dgm:cxn modelId="{C407020B-1BDD-4FAF-A73D-DC04E2EB450E}" type="presOf" srcId="{3344572C-F293-4792-9BA3-BC255950B6FB}" destId="{9779EC75-720E-4A92-8AA0-1356CA506E70}" srcOrd="0" destOrd="2" presId="urn:microsoft.com/office/officeart/2018/2/layout/IconLabelDescriptionList"/>
    <dgm:cxn modelId="{913DB60C-FCB3-4A25-A496-E21BD7AFFC5B}" srcId="{956444D5-D431-4B6B-8265-CF338452D1C0}" destId="{96ED0933-A7D3-400D-A495-0EA6FB949E2E}" srcOrd="1" destOrd="0" parTransId="{8609752E-FE79-4EAC-A477-4D661C622E61}" sibTransId="{4FC9CD93-9B3A-40A5-AB64-743C6D55C8C9}"/>
    <dgm:cxn modelId="{AEC5810F-BFA9-4001-B206-6A51D7EA3FCF}" type="presOf" srcId="{12C6C68A-92B9-449A-9371-F12A9F5335FC}" destId="{297F95BB-973A-4AE5-91B9-A261057EBC1D}" srcOrd="0" destOrd="0" presId="urn:microsoft.com/office/officeart/2018/2/layout/IconLabelDescriptionList"/>
    <dgm:cxn modelId="{5BF8ED13-94A6-41C0-92C5-8BEC866BE6E7}" type="presOf" srcId="{956444D5-D431-4B6B-8265-CF338452D1C0}" destId="{046AAB05-A682-48C6-AD19-592AF0963115}" srcOrd="0" destOrd="0" presId="urn:microsoft.com/office/officeart/2018/2/layout/IconLabelDescriptionList"/>
    <dgm:cxn modelId="{A976DB3A-0A13-4E40-98B7-B7A81EC66FE2}" srcId="{96ED0933-A7D3-400D-A495-0EA6FB949E2E}" destId="{07D28A05-CA5F-4A74-81A2-C40D63C5D587}" srcOrd="1" destOrd="0" parTransId="{75326D2B-3A32-4CCD-AEAB-5F0A6A4EFF71}" sibTransId="{5808B2BE-8E19-49D8-994C-483F2AE65145}"/>
    <dgm:cxn modelId="{5B278F3E-52F7-4EBD-BB9B-7D15299EA4B0}" srcId="{956444D5-D431-4B6B-8265-CF338452D1C0}" destId="{169E63EA-E2E9-4CC3-ABC3-269D8D6DAAB9}" srcOrd="0" destOrd="0" parTransId="{84A4123F-02F2-41DE-90D6-189093038316}" sibTransId="{F1FF1BB7-2C77-4220-B4A3-F824C8045D39}"/>
    <dgm:cxn modelId="{D6652648-B7FC-487F-A2BD-099E02862829}" type="presOf" srcId="{169E63EA-E2E9-4CC3-ABC3-269D8D6DAAB9}" destId="{8069A7F6-583E-4989-83F2-4386B5E52676}" srcOrd="0" destOrd="0" presId="urn:microsoft.com/office/officeart/2018/2/layout/IconLabelDescriptionList"/>
    <dgm:cxn modelId="{72D19B68-6D76-49F9-994E-97407292501D}" type="presOf" srcId="{B36B4C5D-7698-477D-8C1E-062658EA64CE}" destId="{9779EC75-720E-4A92-8AA0-1356CA506E70}" srcOrd="0" destOrd="0" presId="urn:microsoft.com/office/officeart/2018/2/layout/IconLabelDescriptionList"/>
    <dgm:cxn modelId="{E3F6006F-0BAC-4D94-822A-0BA7CD388751}" type="presOf" srcId="{07D28A05-CA5F-4A74-81A2-C40D63C5D587}" destId="{9779EC75-720E-4A92-8AA0-1356CA506E70}" srcOrd="0" destOrd="1" presId="urn:microsoft.com/office/officeart/2018/2/layout/IconLabelDescriptionList"/>
    <dgm:cxn modelId="{69101F54-1897-479A-8D80-F1AF493A2D02}" srcId="{169E63EA-E2E9-4CC3-ABC3-269D8D6DAAB9}" destId="{02F780AE-C4BB-40C4-920B-982A9F68C720}" srcOrd="0" destOrd="0" parTransId="{C3F9E0AE-CFAE-4F31-9FC9-22F2B25E04C2}" sibTransId="{38262E59-66D8-4A33-A312-E04C11055D70}"/>
    <dgm:cxn modelId="{5F070B55-FEAD-41D2-BF39-93E2551C07AB}" type="presOf" srcId="{02F780AE-C4BB-40C4-920B-982A9F68C720}" destId="{9BC7BD99-CE8B-4988-8676-1A52F6A69578}" srcOrd="0" destOrd="0" presId="urn:microsoft.com/office/officeart/2018/2/layout/IconLabelDescriptionList"/>
    <dgm:cxn modelId="{90D48282-C140-4468-A98A-8D57D104EF79}" type="presOf" srcId="{990EC501-ECD2-4C5D-AE7E-A58F4B197648}" destId="{9BC7BD99-CE8B-4988-8676-1A52F6A69578}" srcOrd="0" destOrd="1" presId="urn:microsoft.com/office/officeart/2018/2/layout/IconLabelDescriptionList"/>
    <dgm:cxn modelId="{EB0914A5-E347-4C08-B66F-84BD8DC0A842}" type="presOf" srcId="{96ED0933-A7D3-400D-A495-0EA6FB949E2E}" destId="{36B86978-326B-421E-87EE-159044129155}" srcOrd="0" destOrd="0" presId="urn:microsoft.com/office/officeart/2018/2/layout/IconLabelDescriptionList"/>
    <dgm:cxn modelId="{50CB29A5-2766-491C-9968-024CC9EA4AD9}" srcId="{956444D5-D431-4B6B-8265-CF338452D1C0}" destId="{12C6C68A-92B9-449A-9371-F12A9F5335FC}" srcOrd="2" destOrd="0" parTransId="{D68AF4EC-851E-405D-8C43-6421CAAD0792}" sibTransId="{E7A43612-9E8F-4C0E-845A-497701FE3322}"/>
    <dgm:cxn modelId="{60E8B3BF-D45B-4C03-9CC0-6053178A7979}" srcId="{96ED0933-A7D3-400D-A495-0EA6FB949E2E}" destId="{B36B4C5D-7698-477D-8C1E-062658EA64CE}" srcOrd="0" destOrd="0" parTransId="{9A19C067-0B5B-48DB-9B8A-A579EBD256BA}" sibTransId="{5B7FC5D9-211C-4175-A1D0-12B2475AD1C1}"/>
    <dgm:cxn modelId="{FE5BFDBF-99E3-4378-A0B3-08C229222B55}" srcId="{96ED0933-A7D3-400D-A495-0EA6FB949E2E}" destId="{3344572C-F293-4792-9BA3-BC255950B6FB}" srcOrd="2" destOrd="0" parTransId="{EA17A755-5C18-4376-9C9D-8AF5085D3D69}" sibTransId="{F78F2FFB-81DD-45C4-921B-C509F2976882}"/>
    <dgm:cxn modelId="{458CEB9B-8764-4F90-936A-3A285FE107A7}" type="presParOf" srcId="{046AAB05-A682-48C6-AD19-592AF0963115}" destId="{DFDE20A0-16AE-4532-8A10-D5B4DA7DEA27}" srcOrd="0" destOrd="0" presId="urn:microsoft.com/office/officeart/2018/2/layout/IconLabelDescriptionList"/>
    <dgm:cxn modelId="{2A047243-21CF-4373-A3B2-629D7F5118AD}" type="presParOf" srcId="{DFDE20A0-16AE-4532-8A10-D5B4DA7DEA27}" destId="{C3C5DFEB-B791-40EC-A9F8-9855624E21B0}" srcOrd="0" destOrd="0" presId="urn:microsoft.com/office/officeart/2018/2/layout/IconLabelDescriptionList"/>
    <dgm:cxn modelId="{5B2B7DA2-DF93-4C19-A034-0100E94F6952}" type="presParOf" srcId="{DFDE20A0-16AE-4532-8A10-D5B4DA7DEA27}" destId="{CE8DC2C0-2C07-4852-ADB1-2179E7CE3887}" srcOrd="1" destOrd="0" presId="urn:microsoft.com/office/officeart/2018/2/layout/IconLabelDescriptionList"/>
    <dgm:cxn modelId="{E9732A3D-EF8D-4BDD-B392-9A628283B93C}" type="presParOf" srcId="{DFDE20A0-16AE-4532-8A10-D5B4DA7DEA27}" destId="{8069A7F6-583E-4989-83F2-4386B5E52676}" srcOrd="2" destOrd="0" presId="urn:microsoft.com/office/officeart/2018/2/layout/IconLabelDescriptionList"/>
    <dgm:cxn modelId="{F855C239-18A9-4316-A739-7C4D2C213D67}" type="presParOf" srcId="{DFDE20A0-16AE-4532-8A10-D5B4DA7DEA27}" destId="{E9661C1C-5122-4120-A710-53EBD004457D}" srcOrd="3" destOrd="0" presId="urn:microsoft.com/office/officeart/2018/2/layout/IconLabelDescriptionList"/>
    <dgm:cxn modelId="{65289E8E-349F-45E2-8700-A573987623BE}" type="presParOf" srcId="{DFDE20A0-16AE-4532-8A10-D5B4DA7DEA27}" destId="{9BC7BD99-CE8B-4988-8676-1A52F6A69578}" srcOrd="4" destOrd="0" presId="urn:microsoft.com/office/officeart/2018/2/layout/IconLabelDescriptionList"/>
    <dgm:cxn modelId="{D3A09BBF-223C-4D2E-9A41-0D476FD221D5}" type="presParOf" srcId="{046AAB05-A682-48C6-AD19-592AF0963115}" destId="{224BA89B-A0D5-4C46-9E41-EBDCE319E9C1}" srcOrd="1" destOrd="0" presId="urn:microsoft.com/office/officeart/2018/2/layout/IconLabelDescriptionList"/>
    <dgm:cxn modelId="{059B5963-B2DF-41C9-B49B-BF8BB8D73A32}" type="presParOf" srcId="{046AAB05-A682-48C6-AD19-592AF0963115}" destId="{27DF1378-3564-47DA-A39B-FE93CEB12F9B}" srcOrd="2" destOrd="0" presId="urn:microsoft.com/office/officeart/2018/2/layout/IconLabelDescriptionList"/>
    <dgm:cxn modelId="{3CF6EE35-DE86-430A-98F8-0A4231DAEF4D}" type="presParOf" srcId="{27DF1378-3564-47DA-A39B-FE93CEB12F9B}" destId="{7D806DBA-B5EE-4DC0-B444-AD9579963AE7}" srcOrd="0" destOrd="0" presId="urn:microsoft.com/office/officeart/2018/2/layout/IconLabelDescriptionList"/>
    <dgm:cxn modelId="{186BB24E-E1D0-4509-9C50-6C2A91D27247}" type="presParOf" srcId="{27DF1378-3564-47DA-A39B-FE93CEB12F9B}" destId="{3C80AFE2-22E1-4DFE-BA58-528A46D192A8}" srcOrd="1" destOrd="0" presId="urn:microsoft.com/office/officeart/2018/2/layout/IconLabelDescriptionList"/>
    <dgm:cxn modelId="{262D9ECA-5FBB-4793-9F95-A48D7225B0C8}" type="presParOf" srcId="{27DF1378-3564-47DA-A39B-FE93CEB12F9B}" destId="{36B86978-326B-421E-87EE-159044129155}" srcOrd="2" destOrd="0" presId="urn:microsoft.com/office/officeart/2018/2/layout/IconLabelDescriptionList"/>
    <dgm:cxn modelId="{48E629C7-7120-4C3F-9470-62B57B063A7F}" type="presParOf" srcId="{27DF1378-3564-47DA-A39B-FE93CEB12F9B}" destId="{2BFC65BC-F676-4384-B844-9596372B5CB6}" srcOrd="3" destOrd="0" presId="urn:microsoft.com/office/officeart/2018/2/layout/IconLabelDescriptionList"/>
    <dgm:cxn modelId="{A1E26D13-74E2-4215-B9F7-A1C70CFB4B54}" type="presParOf" srcId="{27DF1378-3564-47DA-A39B-FE93CEB12F9B}" destId="{9779EC75-720E-4A92-8AA0-1356CA506E70}" srcOrd="4" destOrd="0" presId="urn:microsoft.com/office/officeart/2018/2/layout/IconLabelDescriptionList"/>
    <dgm:cxn modelId="{98E29DA3-F923-4EF0-A4AE-FFAEA61CC80F}" type="presParOf" srcId="{046AAB05-A682-48C6-AD19-592AF0963115}" destId="{F1CEDF6C-E71F-4F56-9916-4A99C09172AA}" srcOrd="3" destOrd="0" presId="urn:microsoft.com/office/officeart/2018/2/layout/IconLabelDescriptionList"/>
    <dgm:cxn modelId="{392A4C0A-B699-40DC-859A-B02EE32B0A93}" type="presParOf" srcId="{046AAB05-A682-48C6-AD19-592AF0963115}" destId="{90B0D5F3-F5C8-454F-9ECA-63BBA035C434}" srcOrd="4" destOrd="0" presId="urn:microsoft.com/office/officeart/2018/2/layout/IconLabelDescriptionList"/>
    <dgm:cxn modelId="{03502D56-8849-47DA-8B47-0C8F4781982F}" type="presParOf" srcId="{90B0D5F3-F5C8-454F-9ECA-63BBA035C434}" destId="{43775B9B-08C9-479A-B14B-113B4E95427E}" srcOrd="0" destOrd="0" presId="urn:microsoft.com/office/officeart/2018/2/layout/IconLabelDescriptionList"/>
    <dgm:cxn modelId="{71A2B6AC-38BE-4E72-B2FD-184E8990B03C}" type="presParOf" srcId="{90B0D5F3-F5C8-454F-9ECA-63BBA035C434}" destId="{75545966-D7BA-4923-AF1F-8BCAB43D9D0A}" srcOrd="1" destOrd="0" presId="urn:microsoft.com/office/officeart/2018/2/layout/IconLabelDescriptionList"/>
    <dgm:cxn modelId="{F2335786-F5E5-4C29-8DB8-A482B7444C29}" type="presParOf" srcId="{90B0D5F3-F5C8-454F-9ECA-63BBA035C434}" destId="{297F95BB-973A-4AE5-91B9-A261057EBC1D}" srcOrd="2" destOrd="0" presId="urn:microsoft.com/office/officeart/2018/2/layout/IconLabelDescriptionList"/>
    <dgm:cxn modelId="{A6650F36-9316-408C-97B9-080AD2D8E1AE}" type="presParOf" srcId="{90B0D5F3-F5C8-454F-9ECA-63BBA035C434}" destId="{0523088F-7607-412C-B876-02D746678C37}" srcOrd="3" destOrd="0" presId="urn:microsoft.com/office/officeart/2018/2/layout/IconLabelDescriptionList"/>
    <dgm:cxn modelId="{422FACA4-9439-48B0-BAB5-FEF7EB53013F}" type="presParOf" srcId="{90B0D5F3-F5C8-454F-9ECA-63BBA035C434}" destId="{98C7DE69-48CA-4EAF-90EE-5BF5D4F6230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5E8D6-A57F-C546-9E8A-5BCD23BA29AE}">
      <dsp:nvSpPr>
        <dsp:cNvPr id="0" name=""/>
        <dsp:cNvSpPr/>
      </dsp:nvSpPr>
      <dsp:spPr>
        <a:xfrm>
          <a:off x="0" y="13097"/>
          <a:ext cx="3856434" cy="8108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Paid or volunteer research positions </a:t>
          </a:r>
        </a:p>
      </dsp:txBody>
      <dsp:txXfrm>
        <a:off x="39580" y="52677"/>
        <a:ext cx="3777274" cy="731649"/>
      </dsp:txXfrm>
    </dsp:sp>
    <dsp:sp modelId="{418A7F41-5713-7045-A84C-B62BC3611EA3}">
      <dsp:nvSpPr>
        <dsp:cNvPr id="0" name=""/>
        <dsp:cNvSpPr/>
      </dsp:nvSpPr>
      <dsp:spPr>
        <a:xfrm>
          <a:off x="0" y="884387"/>
          <a:ext cx="3856434" cy="810809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Terminal Master’s programs </a:t>
          </a:r>
        </a:p>
      </dsp:txBody>
      <dsp:txXfrm>
        <a:off x="39580" y="923967"/>
        <a:ext cx="3777274" cy="731649"/>
      </dsp:txXfrm>
    </dsp:sp>
    <dsp:sp modelId="{FA012F82-1A2D-B341-913B-EFB268FA2A95}">
      <dsp:nvSpPr>
        <dsp:cNvPr id="0" name=""/>
        <dsp:cNvSpPr/>
      </dsp:nvSpPr>
      <dsp:spPr>
        <a:xfrm>
          <a:off x="0" y="1755677"/>
          <a:ext cx="3856434" cy="810809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Some (limited) bachelor’s-level clinical positions</a:t>
          </a:r>
        </a:p>
      </dsp:txBody>
      <dsp:txXfrm>
        <a:off x="39580" y="1795257"/>
        <a:ext cx="3777274" cy="731649"/>
      </dsp:txXfrm>
    </dsp:sp>
    <dsp:sp modelId="{386F12CD-9740-5C45-8533-7F9EB82FEC3C}">
      <dsp:nvSpPr>
        <dsp:cNvPr id="0" name=""/>
        <dsp:cNvSpPr/>
      </dsp:nvSpPr>
      <dsp:spPr>
        <a:xfrm>
          <a:off x="0" y="2626967"/>
          <a:ext cx="3856434" cy="810809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Why?</a:t>
          </a:r>
        </a:p>
      </dsp:txBody>
      <dsp:txXfrm>
        <a:off x="39580" y="2666547"/>
        <a:ext cx="3777274" cy="731649"/>
      </dsp:txXfrm>
    </dsp:sp>
    <dsp:sp modelId="{0C67F2F6-42E9-0F4D-A531-336622A3840A}">
      <dsp:nvSpPr>
        <dsp:cNvPr id="0" name=""/>
        <dsp:cNvSpPr/>
      </dsp:nvSpPr>
      <dsp:spPr>
        <a:xfrm>
          <a:off x="0" y="3437777"/>
          <a:ext cx="3856434" cy="19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42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Difficult to gain acceptance to clinical Ph.D. program directly post-bac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Gain skills and prepare for transition to graduate work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Time to refine your interests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/>
            <a:t>Be sure that this is what you want to do!</a:t>
          </a:r>
        </a:p>
      </dsp:txBody>
      <dsp:txXfrm>
        <a:off x="0" y="3437777"/>
        <a:ext cx="3856434" cy="1956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7F9AC-894D-40B8-A9EF-4A106B3A07DE}">
      <dsp:nvSpPr>
        <dsp:cNvPr id="0" name=""/>
        <dsp:cNvSpPr/>
      </dsp:nvSpPr>
      <dsp:spPr>
        <a:xfrm>
          <a:off x="653" y="340674"/>
          <a:ext cx="1213734" cy="12137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F26D6-29B4-4F9F-8B74-5770BDE8ADCB}">
      <dsp:nvSpPr>
        <dsp:cNvPr id="0" name=""/>
        <dsp:cNvSpPr/>
      </dsp:nvSpPr>
      <dsp:spPr>
        <a:xfrm>
          <a:off x="653" y="1680678"/>
          <a:ext cx="3467812" cy="520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Submit three letters</a:t>
          </a:r>
        </a:p>
      </dsp:txBody>
      <dsp:txXfrm>
        <a:off x="653" y="1680678"/>
        <a:ext cx="3467812" cy="520171"/>
      </dsp:txXfrm>
    </dsp:sp>
    <dsp:sp modelId="{19DEC12C-A8B2-4A9C-A2CC-6A45F7455BB0}">
      <dsp:nvSpPr>
        <dsp:cNvPr id="0" name=""/>
        <dsp:cNvSpPr/>
      </dsp:nvSpPr>
      <dsp:spPr>
        <a:xfrm>
          <a:off x="653" y="2259580"/>
          <a:ext cx="3467812" cy="101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Try to have at least one writer with a Clinical Psychology PhD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/>
            <a:t>Most impressive letters say more than how well you did in a class</a:t>
          </a:r>
          <a:endParaRPr lang="en-US" sz="1700" kern="1200"/>
        </a:p>
      </dsp:txBody>
      <dsp:txXfrm>
        <a:off x="653" y="2259580"/>
        <a:ext cx="3467812" cy="1017590"/>
      </dsp:txXfrm>
    </dsp:sp>
    <dsp:sp modelId="{AFB10558-E545-4914-A835-911158D02A16}">
      <dsp:nvSpPr>
        <dsp:cNvPr id="0" name=""/>
        <dsp:cNvSpPr/>
      </dsp:nvSpPr>
      <dsp:spPr>
        <a:xfrm>
          <a:off x="4075333" y="340674"/>
          <a:ext cx="1213734" cy="12137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C98F3D-3C2D-45A3-A964-D1B2B8BD7554}">
      <dsp:nvSpPr>
        <dsp:cNvPr id="0" name=""/>
        <dsp:cNvSpPr/>
      </dsp:nvSpPr>
      <dsp:spPr>
        <a:xfrm>
          <a:off x="4075333" y="1680678"/>
          <a:ext cx="3467812" cy="520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600" kern="1200"/>
            <a:t>Ask for letters EARLY</a:t>
          </a:r>
        </a:p>
      </dsp:txBody>
      <dsp:txXfrm>
        <a:off x="4075333" y="1680678"/>
        <a:ext cx="3467812" cy="520171"/>
      </dsp:txXfrm>
    </dsp:sp>
    <dsp:sp modelId="{3E3A2B50-5E37-455E-A20B-A8C68DF9913C}">
      <dsp:nvSpPr>
        <dsp:cNvPr id="0" name=""/>
        <dsp:cNvSpPr/>
      </dsp:nvSpPr>
      <dsp:spPr>
        <a:xfrm>
          <a:off x="4075333" y="2259580"/>
          <a:ext cx="3467812" cy="1017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Give letter writers your CV, personal statement, list of programs, and deadlines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 appreciative and nice </a:t>
          </a:r>
          <a:r>
            <a:rPr lang="en-US" sz="1700" kern="1200">
              <a:sym typeface="Wingdings" panose="05000000000000000000" pitchFamily="2" charset="2"/>
            </a:rPr>
            <a:t></a:t>
          </a:r>
          <a:endParaRPr lang="en-US" sz="1700" kern="1200"/>
        </a:p>
      </dsp:txBody>
      <dsp:txXfrm>
        <a:off x="4075333" y="2259580"/>
        <a:ext cx="3467812" cy="10175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092AF-5CE4-4BB9-907D-3236042D2E43}">
      <dsp:nvSpPr>
        <dsp:cNvPr id="0" name=""/>
        <dsp:cNvSpPr/>
      </dsp:nvSpPr>
      <dsp:spPr>
        <a:xfrm>
          <a:off x="459917" y="975629"/>
          <a:ext cx="749882" cy="7498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DE8F7-3FF1-4FA2-81B7-B280096C6A98}">
      <dsp:nvSpPr>
        <dsp:cNvPr id="0" name=""/>
        <dsp:cNvSpPr/>
      </dsp:nvSpPr>
      <dsp:spPr>
        <a:xfrm>
          <a:off x="1655" y="1975652"/>
          <a:ext cx="1666406" cy="66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/>
            <a:t>Research Assistantships / Training Grants</a:t>
          </a:r>
          <a:endParaRPr lang="en-US" sz="1600" kern="1200"/>
        </a:p>
      </dsp:txBody>
      <dsp:txXfrm>
        <a:off x="1655" y="1975652"/>
        <a:ext cx="1666406" cy="666562"/>
      </dsp:txXfrm>
    </dsp:sp>
    <dsp:sp modelId="{9F935CA1-695F-4606-AC4F-49469BBAB1C2}">
      <dsp:nvSpPr>
        <dsp:cNvPr id="0" name=""/>
        <dsp:cNvSpPr/>
      </dsp:nvSpPr>
      <dsp:spPr>
        <a:xfrm>
          <a:off x="2417944" y="975629"/>
          <a:ext cx="749882" cy="7498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7E8A9-2A53-43A6-8260-8133D576E62D}">
      <dsp:nvSpPr>
        <dsp:cNvPr id="0" name=""/>
        <dsp:cNvSpPr/>
      </dsp:nvSpPr>
      <dsp:spPr>
        <a:xfrm>
          <a:off x="1959683" y="1975652"/>
          <a:ext cx="1666406" cy="66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Teaching Assistantships</a:t>
          </a:r>
        </a:p>
      </dsp:txBody>
      <dsp:txXfrm>
        <a:off x="1959683" y="1975652"/>
        <a:ext cx="1666406" cy="666562"/>
      </dsp:txXfrm>
    </dsp:sp>
    <dsp:sp modelId="{E9F7D257-E288-4D39-86E0-347AC7865C7B}">
      <dsp:nvSpPr>
        <dsp:cNvPr id="0" name=""/>
        <dsp:cNvSpPr/>
      </dsp:nvSpPr>
      <dsp:spPr>
        <a:xfrm>
          <a:off x="4375972" y="975629"/>
          <a:ext cx="749882" cy="7498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B2C09-EA29-4B6B-971D-23E9ECF92447}">
      <dsp:nvSpPr>
        <dsp:cNvPr id="0" name=""/>
        <dsp:cNvSpPr/>
      </dsp:nvSpPr>
      <dsp:spPr>
        <a:xfrm>
          <a:off x="3917710" y="1975652"/>
          <a:ext cx="1666406" cy="66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</a:t>
          </a:r>
          <a:r>
            <a:rPr lang="en-US" sz="1600" b="0" kern="1200"/>
            <a:t>niversity Fellowships</a:t>
          </a:r>
          <a:endParaRPr lang="en-US" sz="1600" kern="1200"/>
        </a:p>
      </dsp:txBody>
      <dsp:txXfrm>
        <a:off x="3917710" y="1975652"/>
        <a:ext cx="1666406" cy="666562"/>
      </dsp:txXfrm>
    </dsp:sp>
    <dsp:sp modelId="{EF25544D-4423-4017-B983-B803D3F2FD85}">
      <dsp:nvSpPr>
        <dsp:cNvPr id="0" name=""/>
        <dsp:cNvSpPr/>
      </dsp:nvSpPr>
      <dsp:spPr>
        <a:xfrm>
          <a:off x="6333999" y="975629"/>
          <a:ext cx="749882" cy="7498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52B92-67FE-4E04-906A-E5731E76BE42}">
      <dsp:nvSpPr>
        <dsp:cNvPr id="0" name=""/>
        <dsp:cNvSpPr/>
      </dsp:nvSpPr>
      <dsp:spPr>
        <a:xfrm>
          <a:off x="5875737" y="1975652"/>
          <a:ext cx="1666406" cy="666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External Fellowships</a:t>
          </a:r>
        </a:p>
      </dsp:txBody>
      <dsp:txXfrm>
        <a:off x="5875737" y="1975652"/>
        <a:ext cx="1666406" cy="666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43435B-9A99-498B-A8A5-697A8F0A964F}">
      <dsp:nvSpPr>
        <dsp:cNvPr id="0" name=""/>
        <dsp:cNvSpPr/>
      </dsp:nvSpPr>
      <dsp:spPr>
        <a:xfrm>
          <a:off x="653" y="577565"/>
          <a:ext cx="1213734" cy="121373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CCFD5-EAAB-426E-BA41-906EFB9B7151}">
      <dsp:nvSpPr>
        <dsp:cNvPr id="0" name=""/>
        <dsp:cNvSpPr/>
      </dsp:nvSpPr>
      <dsp:spPr>
        <a:xfrm>
          <a:off x="653" y="1897196"/>
          <a:ext cx="3467812" cy="520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Predoctoral Fellowship         (3 years of support)</a:t>
          </a:r>
        </a:p>
      </dsp:txBody>
      <dsp:txXfrm>
        <a:off x="653" y="1897196"/>
        <a:ext cx="3467812" cy="520171"/>
      </dsp:txXfrm>
    </dsp:sp>
    <dsp:sp modelId="{14CE1513-D333-4B33-A1F3-DE0914E4AA7E}">
      <dsp:nvSpPr>
        <dsp:cNvPr id="0" name=""/>
        <dsp:cNvSpPr/>
      </dsp:nvSpPr>
      <dsp:spPr>
        <a:xfrm>
          <a:off x="653" y="2466622"/>
          <a:ext cx="3467812" cy="573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Mentoring, travel support, training opportunities, internship application support, potential dissertation support</a:t>
          </a:r>
          <a:endParaRPr lang="en-US" sz="1400" kern="1200"/>
        </a:p>
      </dsp:txBody>
      <dsp:txXfrm>
        <a:off x="653" y="2466622"/>
        <a:ext cx="3467812" cy="573656"/>
      </dsp:txXfrm>
    </dsp:sp>
    <dsp:sp modelId="{642F391E-5678-41B9-B139-54A1E1BDE8D5}">
      <dsp:nvSpPr>
        <dsp:cNvPr id="0" name=""/>
        <dsp:cNvSpPr/>
      </dsp:nvSpPr>
      <dsp:spPr>
        <a:xfrm>
          <a:off x="4075333" y="577565"/>
          <a:ext cx="1213734" cy="121373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215931-9385-49C7-8DCC-6DEC9E1F9D70}">
      <dsp:nvSpPr>
        <dsp:cNvPr id="0" name=""/>
        <dsp:cNvSpPr/>
      </dsp:nvSpPr>
      <dsp:spPr>
        <a:xfrm>
          <a:off x="4075333" y="1897196"/>
          <a:ext cx="3467812" cy="520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Postdoctoral Fellowship        (2 years of support)</a:t>
          </a:r>
        </a:p>
      </dsp:txBody>
      <dsp:txXfrm>
        <a:off x="4075333" y="1897196"/>
        <a:ext cx="3467812" cy="520171"/>
      </dsp:txXfrm>
    </dsp:sp>
    <dsp:sp modelId="{FF93153C-87EB-4B2A-B0F0-BAEAD91F5EE2}">
      <dsp:nvSpPr>
        <dsp:cNvPr id="0" name=""/>
        <dsp:cNvSpPr/>
      </dsp:nvSpPr>
      <dsp:spPr>
        <a:xfrm>
          <a:off x="4075333" y="2466622"/>
          <a:ext cx="3467812" cy="573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/>
            <a:t>Mentoring, travel support, training opportunities, access to information and resources</a:t>
          </a:r>
          <a:endParaRPr lang="en-US" sz="1400" kern="1200"/>
        </a:p>
      </dsp:txBody>
      <dsp:txXfrm>
        <a:off x="4075333" y="2466622"/>
        <a:ext cx="3467812" cy="5736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C5DFEB-B791-40EC-A9F8-9855624E21B0}">
      <dsp:nvSpPr>
        <dsp:cNvPr id="0" name=""/>
        <dsp:cNvSpPr/>
      </dsp:nvSpPr>
      <dsp:spPr>
        <a:xfrm>
          <a:off x="10531" y="378592"/>
          <a:ext cx="809841" cy="8098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69A7F6-583E-4989-83F2-4386B5E52676}">
      <dsp:nvSpPr>
        <dsp:cNvPr id="0" name=""/>
        <dsp:cNvSpPr/>
      </dsp:nvSpPr>
      <dsp:spPr>
        <a:xfrm>
          <a:off x="10531" y="1295617"/>
          <a:ext cx="2313831" cy="422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PATHS TO GRADUATE SCHOOL</a:t>
          </a:r>
        </a:p>
      </dsp:txBody>
      <dsp:txXfrm>
        <a:off x="10531" y="1295617"/>
        <a:ext cx="2313831" cy="422997"/>
      </dsp:txXfrm>
    </dsp:sp>
    <dsp:sp modelId="{9BC7BD99-CE8B-4988-8676-1A52F6A69578}">
      <dsp:nvSpPr>
        <dsp:cNvPr id="0" name=""/>
        <dsp:cNvSpPr/>
      </dsp:nvSpPr>
      <dsp:spPr>
        <a:xfrm>
          <a:off x="10531" y="1768467"/>
          <a:ext cx="2313831" cy="1102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Experiences as an undergrad/postbac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Deciding to go to graduate school</a:t>
          </a:r>
        </a:p>
      </dsp:txBody>
      <dsp:txXfrm>
        <a:off x="10531" y="1768467"/>
        <a:ext cx="2313831" cy="1102766"/>
      </dsp:txXfrm>
    </dsp:sp>
    <dsp:sp modelId="{7D806DBA-B5EE-4DC0-B444-AD9579963AE7}">
      <dsp:nvSpPr>
        <dsp:cNvPr id="0" name=""/>
        <dsp:cNvSpPr/>
      </dsp:nvSpPr>
      <dsp:spPr>
        <a:xfrm>
          <a:off x="2729283" y="378592"/>
          <a:ext cx="809841" cy="8098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6B86978-326B-421E-87EE-159044129155}">
      <dsp:nvSpPr>
        <dsp:cNvPr id="0" name=""/>
        <dsp:cNvSpPr/>
      </dsp:nvSpPr>
      <dsp:spPr>
        <a:xfrm>
          <a:off x="2729283" y="1295617"/>
          <a:ext cx="2313831" cy="422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EXPERIENCES AS A GRADUATE STUDENT</a:t>
          </a:r>
        </a:p>
      </dsp:txBody>
      <dsp:txXfrm>
        <a:off x="2729283" y="1295617"/>
        <a:ext cx="2313831" cy="422997"/>
      </dsp:txXfrm>
    </dsp:sp>
    <dsp:sp modelId="{9779EC75-720E-4A92-8AA0-1356CA506E70}">
      <dsp:nvSpPr>
        <dsp:cNvPr id="0" name=""/>
        <dsp:cNvSpPr/>
      </dsp:nvSpPr>
      <dsp:spPr>
        <a:xfrm>
          <a:off x="2729283" y="1768467"/>
          <a:ext cx="2313831" cy="1102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Negotiating identity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Balancing multiple roles: Student; researcher; clinician-in-training; teacher; other roles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Challenges (and good things) about getting a Ph.D.</a:t>
          </a:r>
        </a:p>
      </dsp:txBody>
      <dsp:txXfrm>
        <a:off x="2729283" y="1768467"/>
        <a:ext cx="2313831" cy="1102766"/>
      </dsp:txXfrm>
    </dsp:sp>
    <dsp:sp modelId="{43775B9B-08C9-479A-B14B-113B4E95427E}">
      <dsp:nvSpPr>
        <dsp:cNvPr id="0" name=""/>
        <dsp:cNvSpPr/>
      </dsp:nvSpPr>
      <dsp:spPr>
        <a:xfrm>
          <a:off x="5448036" y="378592"/>
          <a:ext cx="809841" cy="8098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97F95BB-973A-4AE5-91B9-A261057EBC1D}">
      <dsp:nvSpPr>
        <dsp:cNvPr id="0" name=""/>
        <dsp:cNvSpPr/>
      </dsp:nvSpPr>
      <dsp:spPr>
        <a:xfrm>
          <a:off x="5448036" y="1295617"/>
          <a:ext cx="2313831" cy="422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OTHER QUESTIONS YOU HAVE! </a:t>
          </a:r>
        </a:p>
      </dsp:txBody>
      <dsp:txXfrm>
        <a:off x="5448036" y="1295617"/>
        <a:ext cx="2313831" cy="422997"/>
      </dsp:txXfrm>
    </dsp:sp>
    <dsp:sp modelId="{98C7DE69-48CA-4EAF-90EE-5BF5D4F6230E}">
      <dsp:nvSpPr>
        <dsp:cNvPr id="0" name=""/>
        <dsp:cNvSpPr/>
      </dsp:nvSpPr>
      <dsp:spPr>
        <a:xfrm>
          <a:off x="5448036" y="1768467"/>
          <a:ext cx="2313831" cy="1102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D10BC-2A92-C844-B9A2-441EEAD79AE8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E09E2-EC35-E94E-816F-1FCD3121E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320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070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3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93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51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52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52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78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84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340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08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59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759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82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5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57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74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93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0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CE09E2-EC35-E94E-816F-1FCD3121E3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3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9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99896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4090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856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9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0048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75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70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62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10/3/2025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1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10/3/2025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8833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10/3/2025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2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2.wdp"/><Relationship Id="rId9" Type="http://schemas.microsoft.com/office/2007/relationships/diagramDrawing" Target="../diagrams/drawin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a.org/about/award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dergrad.psychology.fas.harvard.edu/post-graduate-research-jobs" TargetMode="External"/><Relationship Id="rId4" Type="http://schemas.openxmlformats.org/officeDocument/2006/relationships/hyperlink" Target="https://www.asgraduate.pitt.edu/hot-metal-bridge-post-bac-progra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82601" y="643466"/>
            <a:ext cx="2764734" cy="55287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4200">
                <a:solidFill>
                  <a:srgbClr val="FFFFFF"/>
                </a:solidFill>
              </a:rPr>
              <a:t>Graduate Training in </a:t>
            </a:r>
            <a:br>
              <a:rPr lang="en-US" sz="4200">
                <a:solidFill>
                  <a:srgbClr val="FFFFFF"/>
                </a:solidFill>
              </a:rPr>
            </a:br>
            <a:r>
              <a:rPr lang="en-US" sz="4200">
                <a:solidFill>
                  <a:srgbClr val="FFFFFF"/>
                </a:solidFill>
              </a:rPr>
              <a:t>Clinical Psychology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90335" y="1009650"/>
            <a:ext cx="4555850" cy="5162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182880">
              <a:buFont typeface="Wingdings" pitchFamily="2" charset="2"/>
              <a:buChar char="§"/>
            </a:pPr>
            <a:r>
              <a:rPr lang="en-US" dirty="0"/>
              <a:t>What is clinical psychology?</a:t>
            </a:r>
          </a:p>
          <a:p>
            <a:pPr indent="-182880">
              <a:buFont typeface="Wingdings" pitchFamily="2" charset="2"/>
              <a:buChar char="§"/>
            </a:pPr>
            <a:endParaRPr lang="en-US" dirty="0"/>
          </a:p>
          <a:p>
            <a:pPr marL="285750" indent="-182880">
              <a:buFont typeface="Wingdings" pitchFamily="2" charset="2"/>
              <a:buChar char="§"/>
            </a:pPr>
            <a:r>
              <a:rPr lang="en-US" dirty="0"/>
              <a:t>What type of experience do I need?</a:t>
            </a:r>
          </a:p>
          <a:p>
            <a:pPr marL="285750" indent="-182880">
              <a:buFont typeface="Wingdings" pitchFamily="2" charset="2"/>
              <a:buChar char="§"/>
            </a:pPr>
            <a:endParaRPr lang="en-US" dirty="0"/>
          </a:p>
          <a:p>
            <a:pPr marL="285750" indent="-182880">
              <a:buFont typeface="Wingdings" pitchFamily="2" charset="2"/>
              <a:buChar char="§"/>
            </a:pPr>
            <a:r>
              <a:rPr lang="en-US" dirty="0"/>
              <a:t>How do I apply?</a:t>
            </a:r>
          </a:p>
          <a:p>
            <a:pPr marL="285750" indent="-182880">
              <a:buFont typeface="Wingdings" pitchFamily="2" charset="2"/>
              <a:buChar char="§"/>
            </a:pPr>
            <a:endParaRPr lang="en-US" dirty="0"/>
          </a:p>
          <a:p>
            <a:pPr marL="285750" indent="-182880">
              <a:buFont typeface="Wingdings" pitchFamily="2" charset="2"/>
              <a:buChar char="§"/>
            </a:pPr>
            <a:r>
              <a:rPr lang="en-US" dirty="0"/>
              <a:t>Funding your graduate education</a:t>
            </a:r>
          </a:p>
          <a:p>
            <a:pPr marL="285750" indent="-182880">
              <a:buFont typeface="Wingdings" pitchFamily="2" charset="2"/>
              <a:buChar char="§"/>
            </a:pPr>
            <a:endParaRPr lang="en-US" dirty="0"/>
          </a:p>
          <a:p>
            <a:pPr marL="285750" indent="-182880">
              <a:buFont typeface="Wingdings" pitchFamily="2" charset="2"/>
              <a:buChar char="§"/>
            </a:pPr>
            <a:r>
              <a:rPr lang="en-US" dirty="0"/>
              <a:t>Ask us!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40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7232" y="0"/>
            <a:ext cx="3266767" cy="6857999"/>
          </a:xfrm>
          <a:prstGeom prst="rect">
            <a:avLst/>
          </a:prstGeom>
          <a:blipFill dpi="0" rotWithShape="1">
            <a:blip r:embed="rId5" cstate="email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262" y="484632"/>
            <a:ext cx="265802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Research different programs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222" y="641659"/>
            <a:ext cx="4356255" cy="558494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7263" y="2121408"/>
            <a:ext cx="2658025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Take time to </a:t>
            </a:r>
            <a:r>
              <a:rPr lang="en-US" i="1"/>
              <a:t>really</a:t>
            </a:r>
            <a:r>
              <a:rPr lang="en-US"/>
              <a:t> research programs</a:t>
            </a:r>
          </a:p>
          <a:p>
            <a:pPr lvl="1"/>
            <a:r>
              <a:rPr lang="en-US" sz="2000"/>
              <a:t>Identify possible major professors</a:t>
            </a:r>
          </a:p>
          <a:p>
            <a:pPr lvl="2"/>
            <a:r>
              <a:rPr lang="en-US" sz="2000" b="1"/>
              <a:t>All about FIT</a:t>
            </a:r>
          </a:p>
          <a:p>
            <a:pPr lvl="2"/>
            <a:endParaRPr lang="en-US" sz="2000"/>
          </a:p>
          <a:p>
            <a:pPr lvl="1"/>
            <a:r>
              <a:rPr lang="en-US" sz="2000"/>
              <a:t>APA accreditation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61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15FFFB0-F23F-4C19-94F1-12A618494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486DADA-8EB8-4F9F-9261-99F3901E8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284EFE5-F4C3-4E12-B42A-2DF409423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5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5" cstate="email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92" y="4162031"/>
            <a:ext cx="3407762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800" dirty="0"/>
              <a:t>Take the GRE (General and Psychology)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3" y="569134"/>
            <a:ext cx="2357393" cy="3055426"/>
          </a:xfrm>
          <a:prstGeom prst="rect">
            <a:avLst/>
          </a:prstGeom>
        </p:spPr>
      </p:pic>
      <p:pic>
        <p:nvPicPr>
          <p:cNvPr id="5" name="Content Placeholder 4" descr="phd gre.gif"/>
          <p:cNvPicPr>
            <a:picLocks noGrp="1" noChangeAspect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325" b="-78325"/>
          <a:stretch>
            <a:fillRect/>
          </a:stretch>
        </p:blipFill>
        <p:spPr>
          <a:xfrm>
            <a:off x="3393971" y="703632"/>
            <a:ext cx="2403749" cy="27864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3923473"/>
            <a:ext cx="3742182" cy="2205197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2900" dirty="0"/>
              <a:t>General GRE offered throughout the year</a:t>
            </a:r>
          </a:p>
          <a:p>
            <a:r>
              <a:rPr lang="en-US" sz="2900" dirty="0"/>
              <a:t>Psych GRE offered only on specific dates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5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https://i.thriftbooks.com/api/imagehandler/0AACB61239F7E8C25ACB88C3A1AEAC7E13C05ABA.jpeg">
            <a:extLst>
              <a:ext uri="{FF2B5EF4-FFF2-40B4-BE49-F238E27FC236}">
                <a16:creationId xmlns:a16="http://schemas.microsoft.com/office/drawing/2014/main" id="{795B9313-683F-443C-91F5-0FDC3587D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435" y="565888"/>
            <a:ext cx="2357393" cy="306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167CE-0B8A-46E0-BD02-816360BBF136}"/>
              </a:ext>
            </a:extLst>
          </p:cNvPr>
          <p:cNvSpPr txBox="1"/>
          <p:nvPr/>
        </p:nvSpPr>
        <p:spPr>
          <a:xfrm>
            <a:off x="738378" y="6335718"/>
            <a:ext cx="4633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Many schools no longer require the GRE</a:t>
            </a:r>
          </a:p>
        </p:txBody>
      </p:sp>
    </p:spTree>
    <p:extLst>
      <p:ext uri="{BB962C8B-B14F-4D97-AF65-F5344CB8AC3E}">
        <p14:creationId xmlns:p14="http://schemas.microsoft.com/office/powerpoint/2010/main" val="271562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/>
              <a:t>Obtain letters of recommendation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7AD3E54A-849F-4123-BD52-52A8A1A727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8150683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6962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Write your personal statement(s)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0847" y="884983"/>
            <a:ext cx="4968654" cy="5173579"/>
          </a:xfrm>
        </p:spPr>
        <p:txBody>
          <a:bodyPr anchor="ctr"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2400" dirty="0"/>
              <a:t>Tailor your statement to each program and professor</a:t>
            </a:r>
          </a:p>
          <a:p>
            <a:pPr>
              <a:buClr>
                <a:schemeClr val="tx2"/>
              </a:buClr>
            </a:pPr>
            <a:endParaRPr lang="en-US" sz="2400" dirty="0"/>
          </a:p>
          <a:p>
            <a:pPr>
              <a:buClr>
                <a:schemeClr val="tx2"/>
              </a:buClr>
            </a:pPr>
            <a:r>
              <a:rPr lang="en-US" sz="2400" dirty="0"/>
              <a:t>Describe:</a:t>
            </a:r>
          </a:p>
          <a:p>
            <a:pPr lvl="1"/>
            <a:r>
              <a:rPr lang="en-US" sz="2000" dirty="0"/>
              <a:t>Your research interests – identify research mentors</a:t>
            </a:r>
          </a:p>
          <a:p>
            <a:pPr lvl="1"/>
            <a:r>
              <a:rPr lang="en-US" sz="2000" dirty="0"/>
              <a:t>Your fit – with a faculty mentor and the training model</a:t>
            </a:r>
          </a:p>
          <a:p>
            <a:pPr lvl="1"/>
            <a:r>
              <a:rPr lang="en-US" sz="2000" dirty="0"/>
              <a:t>Highlight your strengths and your achievements </a:t>
            </a:r>
          </a:p>
          <a:p>
            <a:pPr lvl="1"/>
            <a:r>
              <a:rPr lang="en-US" sz="2000" dirty="0"/>
              <a:t>Be careful about any personal information you share</a:t>
            </a:r>
          </a:p>
          <a:p>
            <a:pPr lvl="1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138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Prepare a Curriculum Vitae (CV)</a:t>
            </a:r>
          </a:p>
        </p:txBody>
      </p:sp>
      <p:pic>
        <p:nvPicPr>
          <p:cNvPr id="5" name="Content Placeholder 4" descr="Example CV.jpg"/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9" r="3" b="7462"/>
          <a:stretch/>
        </p:blipFill>
        <p:spPr>
          <a:xfrm>
            <a:off x="755397" y="2265037"/>
            <a:ext cx="3816600" cy="39071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1599" y="2796662"/>
            <a:ext cx="3474023" cy="38517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700" dirty="0"/>
              <a:t>CV = academic resume</a:t>
            </a:r>
          </a:p>
          <a:p>
            <a:pPr lvl="1"/>
            <a:r>
              <a:rPr lang="en-US" sz="1700" dirty="0"/>
              <a:t>Contact information</a:t>
            </a:r>
          </a:p>
          <a:p>
            <a:pPr lvl="1"/>
            <a:r>
              <a:rPr lang="en-US" sz="1700" dirty="0"/>
              <a:t>Educational background</a:t>
            </a:r>
          </a:p>
          <a:p>
            <a:pPr lvl="1"/>
            <a:r>
              <a:rPr lang="en-US" sz="1700" dirty="0"/>
              <a:t>Awards/honors </a:t>
            </a:r>
          </a:p>
          <a:p>
            <a:pPr lvl="1"/>
            <a:r>
              <a:rPr lang="en-US" sz="1700" dirty="0"/>
              <a:t>Presentations</a:t>
            </a:r>
          </a:p>
          <a:p>
            <a:pPr lvl="1"/>
            <a:r>
              <a:rPr lang="en-US" sz="1700" dirty="0"/>
              <a:t>Publications</a:t>
            </a:r>
          </a:p>
          <a:p>
            <a:pPr lvl="1"/>
            <a:r>
              <a:rPr lang="en-US" sz="1700" dirty="0"/>
              <a:t>Research experience</a:t>
            </a:r>
          </a:p>
          <a:p>
            <a:pPr lvl="1"/>
            <a:r>
              <a:rPr lang="en-US" sz="1700" dirty="0"/>
              <a:t>Clinical experience</a:t>
            </a:r>
          </a:p>
          <a:p>
            <a:pPr lvl="1"/>
            <a:r>
              <a:rPr lang="en-US" sz="1700" dirty="0"/>
              <a:t>Other work experience </a:t>
            </a:r>
          </a:p>
          <a:p>
            <a:pPr lvl="1"/>
            <a:r>
              <a:rPr lang="en-US" sz="1700" dirty="0"/>
              <a:t>Specific academic skills</a:t>
            </a:r>
          </a:p>
          <a:p>
            <a:pPr lvl="1"/>
            <a:r>
              <a:rPr lang="en-US" sz="1700" dirty="0"/>
              <a:t>Professional memberships</a:t>
            </a:r>
          </a:p>
          <a:p>
            <a:pPr lvl="1"/>
            <a:r>
              <a:rPr lang="en-US" sz="1700" dirty="0"/>
              <a:t>Leadership roles  </a:t>
            </a:r>
          </a:p>
          <a:p>
            <a:pPr lvl="2"/>
            <a:endParaRPr lang="en-US" sz="1700" dirty="0"/>
          </a:p>
          <a:p>
            <a:pPr lvl="1"/>
            <a:endParaRPr lang="en-US" sz="1700" dirty="0"/>
          </a:p>
          <a:p>
            <a:pPr lvl="2"/>
            <a:endParaRPr lang="en-US" sz="1700" dirty="0"/>
          </a:p>
          <a:p>
            <a:pPr lvl="1"/>
            <a:endParaRPr lang="en-US" sz="17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599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Funding your graduate education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790335" y="599768"/>
            <a:ext cx="4555850" cy="5572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/>
              <a:t>Varies:</a:t>
            </a:r>
          </a:p>
          <a:p>
            <a:pPr marL="800100" lvl="1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u="sng" dirty="0"/>
              <a:t>Master’s Degree- clinically focused </a:t>
            </a:r>
            <a:r>
              <a:rPr lang="en-US" dirty="0"/>
              <a:t>(primarily self funded, loans, limited fellowships)</a:t>
            </a:r>
          </a:p>
          <a:p>
            <a:pPr marL="800100" lvl="1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u="sng" dirty="0"/>
              <a:t>Master’s Degree- research focused </a:t>
            </a:r>
            <a:r>
              <a:rPr lang="en-US" dirty="0"/>
              <a:t>(primarily self funded, loans, limited fellowships)</a:t>
            </a:r>
          </a:p>
          <a:p>
            <a:pPr marL="800100" lvl="1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u="sng" dirty="0"/>
              <a:t>PsyD- </a:t>
            </a:r>
            <a:r>
              <a:rPr lang="en-US" dirty="0"/>
              <a:t>(primarily self funded, some programs offer stipends) </a:t>
            </a:r>
          </a:p>
          <a:p>
            <a:pPr marL="800100" lvl="1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u="sng" dirty="0"/>
              <a:t>PhD- clinically focused </a:t>
            </a:r>
            <a:r>
              <a:rPr lang="en-US" dirty="0"/>
              <a:t>(most offer at least partial stipends, some offer additional support)</a:t>
            </a:r>
          </a:p>
          <a:p>
            <a:pPr marL="800100" lvl="1" indent="-18288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u="sng" dirty="0"/>
              <a:t>PhD- research focused </a:t>
            </a:r>
            <a:r>
              <a:rPr lang="en-US" dirty="0"/>
              <a:t>(primarily university funded, additional support)</a:t>
            </a:r>
          </a:p>
        </p:txBody>
      </p:sp>
      <p:sp>
        <p:nvSpPr>
          <p:cNvPr id="25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6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332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/>
              <a:t>Funding Opportunities</a:t>
            </a:r>
            <a:endParaRPr lang="en-US" dirty="0"/>
          </a:p>
        </p:txBody>
      </p:sp>
      <p:sp>
        <p:nvSpPr>
          <p:cNvPr id="31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Text Placeholder 1">
            <a:extLst>
              <a:ext uri="{FF2B5EF4-FFF2-40B4-BE49-F238E27FC236}">
                <a16:creationId xmlns:a16="http://schemas.microsoft.com/office/drawing/2014/main" id="{CD42881B-2211-409B-8C43-5D751F712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933824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64272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dirty="0"/>
              <a:t>APA Minority Fellowship Program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A0ABD5D1-B61A-482B-8B61-59773655B9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817144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1960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776" y="1679569"/>
            <a:ext cx="2624148" cy="3498858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00" y="1864667"/>
            <a:ext cx="2346500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SREB DOCTORAL SCHOLARS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5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0EB6AB-012D-462D-824A-E99C3A6D8008}"/>
              </a:ext>
            </a:extLst>
          </p:cNvPr>
          <p:cNvSpPr/>
          <p:nvPr/>
        </p:nvSpPr>
        <p:spPr>
          <a:xfrm>
            <a:off x="4308357" y="599768"/>
            <a:ext cx="4555850" cy="5572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800" dirty="0"/>
              <a:t>$20,000 stipend for 3 years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800" dirty="0"/>
              <a:t>Additional support from the university for 2 years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800" dirty="0"/>
              <a:t>Tuition expenses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800" dirty="0"/>
              <a:t>Conference travel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941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3FF4D-0A45-645A-61F6-1EC5BE7A3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resources about funding and OTHER opportunities: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6D0B3-C250-B1E6-60A3-FB3AA47AED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2C7C9F"/>
              </a:buClr>
            </a:pPr>
            <a:r>
              <a:rPr lang="en-US" dirty="0">
                <a:solidFill>
                  <a:srgbClr val="09213B"/>
                </a:solidFill>
              </a:rPr>
              <a:t>APA Grants, Awards, and Funding Page</a:t>
            </a:r>
          </a:p>
          <a:p>
            <a:pPr lvl="1">
              <a:buClr>
                <a:srgbClr val="244A58"/>
              </a:buClr>
              <a:buSzPts val="1530"/>
            </a:pPr>
            <a:r>
              <a:rPr lang="en-US" dirty="0">
                <a:hlinkClick r:id="rId3"/>
              </a:rPr>
              <a:t>https://www.apa.org/about/awards</a:t>
            </a:r>
            <a:endParaRPr lang="en-US" dirty="0"/>
          </a:p>
          <a:p>
            <a:pPr lvl="1">
              <a:buClr>
                <a:srgbClr val="2C7C9F"/>
              </a:buClr>
            </a:pPr>
            <a:endParaRPr lang="en-US" dirty="0">
              <a:solidFill>
                <a:srgbClr val="09213B"/>
              </a:solidFill>
            </a:endParaRPr>
          </a:p>
          <a:p>
            <a:pPr>
              <a:buClr>
                <a:srgbClr val="2C7C9F"/>
              </a:buClr>
            </a:pPr>
            <a:r>
              <a:rPr lang="en-US" dirty="0">
                <a:solidFill>
                  <a:srgbClr val="09213B"/>
                </a:solidFill>
              </a:rPr>
              <a:t>NIH Fellowships and Training Page</a:t>
            </a:r>
          </a:p>
          <a:p>
            <a:pPr lvl="1">
              <a:buClr>
                <a:srgbClr val="2C7C9F"/>
              </a:buClr>
            </a:pPr>
            <a:r>
              <a:rPr lang="en-US" dirty="0">
                <a:solidFill>
                  <a:srgbClr val="09213B"/>
                </a:solidFill>
              </a:rPr>
              <a:t>Summer Internship Program (SIP)</a:t>
            </a:r>
          </a:p>
          <a:p>
            <a:pPr lvl="1">
              <a:buClr>
                <a:srgbClr val="2C7C9F"/>
              </a:buClr>
            </a:pPr>
            <a:r>
              <a:rPr lang="en-US" dirty="0">
                <a:solidFill>
                  <a:srgbClr val="09213B"/>
                </a:solidFill>
              </a:rPr>
              <a:t>Student Intramural Research and Training Award (IRTA)</a:t>
            </a:r>
          </a:p>
          <a:p>
            <a:pPr marL="274320" lvl="1" indent="0">
              <a:buNone/>
            </a:pPr>
            <a:endParaRPr lang="en-US" dirty="0">
              <a:solidFill>
                <a:srgbClr val="09213B"/>
              </a:solidFill>
            </a:endParaRPr>
          </a:p>
          <a:p>
            <a:pPr>
              <a:buClr>
                <a:srgbClr val="2C7C9F"/>
              </a:buClr>
            </a:pPr>
            <a:r>
              <a:rPr lang="en-US" dirty="0">
                <a:solidFill>
                  <a:srgbClr val="09213B"/>
                </a:solidFill>
              </a:rPr>
              <a:t>Post-</a:t>
            </a:r>
            <a:r>
              <a:rPr lang="en-US" dirty="0" err="1">
                <a:solidFill>
                  <a:srgbClr val="09213B"/>
                </a:solidFill>
              </a:rPr>
              <a:t>Bacc</a:t>
            </a:r>
            <a:r>
              <a:rPr lang="en-US" dirty="0">
                <a:solidFill>
                  <a:srgbClr val="09213B"/>
                </a:solidFill>
              </a:rPr>
              <a:t> Opportunities:</a:t>
            </a:r>
          </a:p>
          <a:p>
            <a:pPr lvl="1">
              <a:buClr>
                <a:srgbClr val="244A58"/>
              </a:buClr>
              <a:buSzPts val="1530"/>
            </a:pPr>
            <a:r>
              <a:rPr lang="en-US" dirty="0">
                <a:solidFill>
                  <a:srgbClr val="09213B"/>
                </a:solidFill>
              </a:rPr>
              <a:t>University of Pittsburgh Hot Metal Bridge Program</a:t>
            </a:r>
          </a:p>
          <a:p>
            <a:pPr lvl="2">
              <a:buSzPts val="1530"/>
            </a:pPr>
            <a:r>
              <a:rPr lang="en-US" dirty="0">
                <a:solidFill>
                  <a:srgbClr val="09213B"/>
                </a:solidFill>
                <a:hlinkClick r:id="rId4"/>
              </a:rPr>
              <a:t>https</a:t>
            </a:r>
            <a:r>
              <a:rPr lang="en-US" dirty="0">
                <a:solidFill>
                  <a:srgbClr val="09213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://www.asgraduate.pitt.edu/hot-metal-bridge-post-bac-program</a:t>
            </a:r>
            <a:endParaRPr lang="en-US" dirty="0">
              <a:solidFill>
                <a:srgbClr val="09213B"/>
              </a:solidFill>
            </a:endParaRPr>
          </a:p>
          <a:p>
            <a:pPr lvl="1">
              <a:buClr>
                <a:srgbClr val="244A58"/>
              </a:buClr>
              <a:buSzPts val="1350"/>
            </a:pPr>
            <a:r>
              <a:rPr lang="en-US" dirty="0">
                <a:solidFill>
                  <a:srgbClr val="09213B"/>
                </a:solidFill>
                <a:hlinkClick r:id="rId5"/>
              </a:rPr>
              <a:t>https</a:t>
            </a:r>
            <a:r>
              <a:rPr lang="en-US" dirty="0">
                <a:solidFill>
                  <a:srgbClr val="09213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://undergrad.psychology.fas.harvard.edu</a:t>
            </a:r>
            <a:r>
              <a:rPr lang="en-US" dirty="0">
                <a:solidFill>
                  <a:srgbClr val="09213B"/>
                </a:solidFill>
                <a:hlinkClick r:id="rId5"/>
              </a:rPr>
              <a:t>/</a:t>
            </a:r>
            <a:r>
              <a:rPr lang="en-US" dirty="0">
                <a:solidFill>
                  <a:srgbClr val="09213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post-graduate-research-jobs</a:t>
            </a:r>
            <a:endParaRPr lang="en-US" dirty="0">
              <a:solidFill>
                <a:srgbClr val="09213B"/>
              </a:solidFill>
            </a:endParaRPr>
          </a:p>
          <a:p>
            <a:pPr lvl="1">
              <a:buClr>
                <a:srgbClr val="244A58"/>
              </a:buClr>
              <a:buSzPts val="1350"/>
            </a:pPr>
            <a:r>
              <a:rPr lang="en-US" dirty="0">
                <a:solidFill>
                  <a:srgbClr val="09213B"/>
                </a:solidFill>
              </a:rPr>
              <a:t> Twitter (Research Coordinator ads)</a:t>
            </a:r>
          </a:p>
          <a:p>
            <a:pPr lvl="1">
              <a:buClr>
                <a:srgbClr val="244A58"/>
              </a:buClr>
              <a:buSzPts val="1350"/>
            </a:pPr>
            <a:r>
              <a:rPr lang="en-US" dirty="0">
                <a:solidFill>
                  <a:srgbClr val="09213B"/>
                </a:solidFill>
              </a:rPr>
              <a:t> APA List Serv</a:t>
            </a:r>
          </a:p>
          <a:p>
            <a:pPr marL="474345" indent="-342900">
              <a:buClr>
                <a:srgbClr val="2C7C9F"/>
              </a:buClr>
            </a:pPr>
            <a:endParaRPr lang="en-US" dirty="0">
              <a:solidFill>
                <a:srgbClr val="09213B"/>
              </a:solidFill>
            </a:endParaRPr>
          </a:p>
          <a:p>
            <a:pPr>
              <a:buClr>
                <a:srgbClr val="2C7C9F"/>
              </a:buClr>
            </a:pPr>
            <a:endParaRPr lang="en-US" dirty="0">
              <a:solidFill>
                <a:srgbClr val="09213B"/>
              </a:solidFill>
            </a:endParaRPr>
          </a:p>
          <a:p>
            <a:pPr>
              <a:buClr>
                <a:srgbClr val="2C7C9F"/>
              </a:buClr>
            </a:pPr>
            <a:endParaRPr lang="en-US" dirty="0">
              <a:solidFill>
                <a:srgbClr val="0921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1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A3CA49A-71DD-4E8D-8D00-0D000AB38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8537E-57AF-43EA-8734-3C66AD724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DA8C18B-9C8E-47E6-BAEF-86331BC0A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24117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73322" y="643467"/>
            <a:ext cx="4703818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00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What is clinical psychology?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75735" y="643467"/>
            <a:ext cx="203399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</a:rPr>
              <a:t>Roles of a psychologist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Where do psychologists work?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Overview of clinical psychology programs</a:t>
            </a:r>
          </a:p>
          <a:p>
            <a:pPr algn="ctr"/>
            <a:endParaRPr lang="en-US" sz="2000" dirty="0">
              <a:solidFill>
                <a:srgbClr val="FFFFFF"/>
              </a:solidFill>
            </a:endParaRPr>
          </a:p>
          <a:p>
            <a:pPr algn="ctr"/>
            <a:r>
              <a:rPr lang="en-US" sz="2000" dirty="0">
                <a:solidFill>
                  <a:srgbClr val="FFFFFF"/>
                </a:solidFill>
              </a:rPr>
              <a:t>Other mental health graduate programs</a:t>
            </a:r>
          </a:p>
        </p:txBody>
      </p:sp>
    </p:spTree>
    <p:extLst>
      <p:ext uri="{BB962C8B-B14F-4D97-AF65-F5344CB8AC3E}">
        <p14:creationId xmlns:p14="http://schemas.microsoft.com/office/powerpoint/2010/main" val="4224218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81288" y="1211439"/>
            <a:ext cx="6960870" cy="3520440"/>
          </a:xfrm>
        </p:spPr>
        <p:txBody>
          <a:bodyPr/>
          <a:lstStyle/>
          <a:p>
            <a:r>
              <a:rPr lang="en-US" dirty="0"/>
              <a:t>Ask Us!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8" name="Text Placeholder 7">
            <a:extLst>
              <a:ext uri="{FF2B5EF4-FFF2-40B4-BE49-F238E27FC236}">
                <a16:creationId xmlns:a16="http://schemas.microsoft.com/office/drawing/2014/main" id="{4F233F69-2F9C-4145-A3FB-F13BB2B5E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8348847"/>
              </p:ext>
            </p:extLst>
          </p:nvPr>
        </p:nvGraphicFramePr>
        <p:xfrm>
          <a:off x="848653" y="3106965"/>
          <a:ext cx="7772399" cy="324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004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4C5769-E723-4A1E-B4F6-F6BB27AE7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9141492" cy="6857999"/>
          </a:xfrm>
          <a:prstGeom prst="rect">
            <a:avLst/>
          </a:prstGeom>
          <a:blipFill dpi="0" rotWithShape="1">
            <a:blip r:embed="rId3" cstate="email">
              <a:alphaModFix amt="4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78380D-0E99-4278-9939-702074B8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599" y="643466"/>
            <a:ext cx="2762045" cy="5571067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rgbClr val="FFFFFF"/>
                </a:solidFill>
              </a:rPr>
              <a:t>Roles of a psychologist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5A92D53-A461-451B-87E6-8746F6FC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9417" y="643465"/>
            <a:ext cx="4851876" cy="5586215"/>
          </a:xfrm>
        </p:spPr>
        <p:txBody>
          <a:bodyPr anchor="ctr">
            <a:normAutofit/>
          </a:bodyPr>
          <a:lstStyle/>
          <a:p>
            <a:r>
              <a:rPr lang="en-US" sz="1700" dirty="0"/>
              <a:t>Assessment and diagnosis</a:t>
            </a:r>
          </a:p>
          <a:p>
            <a:pPr lvl="1"/>
            <a:r>
              <a:rPr lang="en-US" sz="1700" dirty="0" err="1"/>
              <a:t>Psychodiagnostic</a:t>
            </a:r>
            <a:r>
              <a:rPr lang="en-US" sz="1700" dirty="0"/>
              <a:t> testing</a:t>
            </a:r>
          </a:p>
          <a:p>
            <a:pPr lvl="1"/>
            <a:r>
              <a:rPr lang="en-US" sz="1700" dirty="0"/>
              <a:t>Psychoeducational evaluations</a:t>
            </a:r>
          </a:p>
          <a:p>
            <a:pPr lvl="1"/>
            <a:r>
              <a:rPr lang="en-US" sz="1700" dirty="0"/>
              <a:t>Neuropsychological assessments</a:t>
            </a:r>
          </a:p>
          <a:p>
            <a:endParaRPr lang="en-US" sz="1700" dirty="0"/>
          </a:p>
          <a:p>
            <a:r>
              <a:rPr lang="en-US" sz="1700" dirty="0"/>
              <a:t>Provision of therapy</a:t>
            </a:r>
          </a:p>
          <a:p>
            <a:pPr lvl="1"/>
            <a:r>
              <a:rPr lang="en-US" sz="1700" dirty="0"/>
              <a:t>Individual (adult, child)</a:t>
            </a:r>
          </a:p>
          <a:p>
            <a:pPr lvl="1"/>
            <a:r>
              <a:rPr lang="en-US" sz="1700" dirty="0"/>
              <a:t>Couples and families</a:t>
            </a:r>
          </a:p>
          <a:p>
            <a:pPr lvl="1"/>
            <a:r>
              <a:rPr lang="en-US" sz="1700" dirty="0"/>
              <a:t>Groups</a:t>
            </a:r>
          </a:p>
          <a:p>
            <a:endParaRPr lang="en-US" sz="1700" dirty="0"/>
          </a:p>
          <a:p>
            <a:r>
              <a:rPr lang="en-US" sz="1700" dirty="0"/>
              <a:t>Clinical research</a:t>
            </a:r>
          </a:p>
          <a:p>
            <a:endParaRPr lang="en-US" sz="1700" dirty="0"/>
          </a:p>
          <a:p>
            <a:r>
              <a:rPr lang="en-US" sz="1700" dirty="0"/>
              <a:t>Consultation</a:t>
            </a:r>
          </a:p>
          <a:p>
            <a:endParaRPr lang="en-US" sz="1700" dirty="0"/>
          </a:p>
          <a:p>
            <a:r>
              <a:rPr lang="en-US" sz="1700" dirty="0"/>
              <a:t>Education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003ABC2-0D2A-42E5-9778-D9E8DBB54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786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psychologists work?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414" y="2093975"/>
            <a:ext cx="8015258" cy="418325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Government agencies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Veterans’ and military hospitals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Drug rehabilitation and correctional facilities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Elementary and secondary schools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Colleges and universities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Hospital and medical clinics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Mental health hospitals and community centers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Group and private practices</a:t>
            </a:r>
          </a:p>
        </p:txBody>
      </p:sp>
    </p:spTree>
    <p:extLst>
      <p:ext uri="{BB962C8B-B14F-4D97-AF65-F5344CB8AC3E}">
        <p14:creationId xmlns:p14="http://schemas.microsoft.com/office/powerpoint/2010/main" val="179232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r>
              <a:rPr lang="en-US" dirty="0"/>
              <a:t>Overview OF CLINICAL PSYCHOLOGY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r>
              <a:rPr lang="en-US" dirty="0"/>
              <a:t>Training models</a:t>
            </a:r>
          </a:p>
          <a:p>
            <a:pPr lvl="1"/>
            <a:r>
              <a:rPr lang="en-US" dirty="0"/>
              <a:t>Clinical scientist</a:t>
            </a:r>
          </a:p>
          <a:p>
            <a:pPr lvl="1"/>
            <a:r>
              <a:rPr lang="en-US" dirty="0"/>
              <a:t>Scientist-practitioner</a:t>
            </a:r>
          </a:p>
          <a:p>
            <a:pPr lvl="1"/>
            <a:r>
              <a:rPr lang="en-US" dirty="0"/>
              <a:t>Practitioner-scholar</a:t>
            </a:r>
          </a:p>
          <a:p>
            <a:endParaRPr lang="en-US" dirty="0"/>
          </a:p>
          <a:p>
            <a:r>
              <a:rPr lang="en-US" dirty="0"/>
              <a:t>Specialties/concentrations</a:t>
            </a:r>
          </a:p>
          <a:p>
            <a:pPr lvl="1"/>
            <a:r>
              <a:rPr lang="en-US" dirty="0"/>
              <a:t>Clinical child/adolescent psychology</a:t>
            </a:r>
          </a:p>
          <a:p>
            <a:pPr lvl="1"/>
            <a:r>
              <a:rPr lang="en-US" dirty="0"/>
              <a:t>Clinical adult psychology</a:t>
            </a:r>
          </a:p>
          <a:p>
            <a:pPr lvl="1"/>
            <a:r>
              <a:rPr lang="en-US" dirty="0"/>
              <a:t>Clinical health psychology</a:t>
            </a:r>
          </a:p>
          <a:p>
            <a:pPr lvl="1"/>
            <a:r>
              <a:rPr lang="en-US" dirty="0"/>
              <a:t>Combinations – ex. clinical child &amp; health = pediatric psychology</a:t>
            </a:r>
          </a:p>
          <a:p>
            <a:pPr lvl="1"/>
            <a:r>
              <a:rPr lang="en-US" dirty="0"/>
              <a:t>Neuropsychology (child, adult, or lifespan)</a:t>
            </a:r>
          </a:p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5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Other mental health graduate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0335" y="599768"/>
            <a:ext cx="4555850" cy="5572432"/>
          </a:xfrm>
        </p:spPr>
        <p:txBody>
          <a:bodyPr anchor="ctr">
            <a:normAutofit/>
          </a:bodyPr>
          <a:lstStyle/>
          <a:p>
            <a:r>
              <a:rPr lang="en-US" dirty="0"/>
              <a:t>Clinically-focused degrees</a:t>
            </a:r>
          </a:p>
          <a:p>
            <a:pPr lvl="1"/>
            <a:r>
              <a:rPr lang="en-US" dirty="0"/>
              <a:t>Social work (typically M.S.W.)</a:t>
            </a:r>
          </a:p>
          <a:p>
            <a:pPr lvl="1"/>
            <a:r>
              <a:rPr lang="en-US" dirty="0"/>
              <a:t>School psychology (terminal Master’s or Ph.D.)</a:t>
            </a:r>
          </a:p>
          <a:p>
            <a:pPr lvl="1"/>
            <a:r>
              <a:rPr lang="en-US" dirty="0"/>
              <a:t>Licensed professional counselor (LPC) &amp; Marriage and family therapist (MFT)</a:t>
            </a:r>
          </a:p>
          <a:p>
            <a:pPr lvl="1"/>
            <a:r>
              <a:rPr lang="en-US" dirty="0"/>
              <a:t>Doctorate in Psychology (Psy.D.)</a:t>
            </a:r>
          </a:p>
          <a:p>
            <a:endParaRPr lang="en-US" dirty="0"/>
          </a:p>
          <a:p>
            <a:r>
              <a:rPr lang="en-US" dirty="0"/>
              <a:t>Research-focused degrees</a:t>
            </a:r>
          </a:p>
          <a:p>
            <a:pPr lvl="1"/>
            <a:r>
              <a:rPr lang="en-US" dirty="0"/>
              <a:t>Master’s in general psychology </a:t>
            </a:r>
          </a:p>
          <a:p>
            <a:pPr lvl="1"/>
            <a:r>
              <a:rPr lang="en-US" dirty="0"/>
              <a:t>Counseling psychology Ph.D.</a:t>
            </a:r>
          </a:p>
          <a:p>
            <a:pPr lvl="1"/>
            <a:r>
              <a:rPr lang="en-US" dirty="0"/>
              <a:t>School psychology Ph.D.</a:t>
            </a:r>
          </a:p>
          <a:p>
            <a:endParaRPr lang="en-US" dirty="0"/>
          </a:p>
          <a:p>
            <a:r>
              <a:rPr lang="en-US" dirty="0"/>
              <a:t>Medical degree</a:t>
            </a:r>
          </a:p>
          <a:p>
            <a:pPr lvl="1"/>
            <a:r>
              <a:rPr lang="en-US" dirty="0"/>
              <a:t>Psychiatry (M.D.)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0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15AAB4E-1AF6-4A73-9822-087B0F4ED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2600" y="643466"/>
            <a:ext cx="5030368" cy="5571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90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What type of experience do I need?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D794DA-8ACE-4EC4-8EB7-A34B9F6C1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8840" y="-2"/>
            <a:ext cx="3385160" cy="6858002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idx="1"/>
          </p:nvPr>
        </p:nvSpPr>
        <p:spPr>
          <a:xfrm>
            <a:off x="5995568" y="643465"/>
            <a:ext cx="2922290" cy="55710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200" b="1" dirty="0">
                <a:solidFill>
                  <a:srgbClr val="000000"/>
                </a:solidFill>
              </a:rPr>
              <a:t>Undergraduate Research </a:t>
            </a:r>
            <a:r>
              <a:rPr lang="en-US" sz="2200" b="1" u="sng" dirty="0">
                <a:solidFill>
                  <a:srgbClr val="000000"/>
                </a:solidFill>
              </a:rPr>
              <a:t>Experience</a:t>
            </a:r>
          </a:p>
          <a:p>
            <a:pPr marL="0" lvl="1">
              <a:spcBef>
                <a:spcPts val="1200"/>
              </a:spcBef>
            </a:pPr>
            <a:r>
              <a:rPr lang="en-US" sz="2200" dirty="0">
                <a:solidFill>
                  <a:srgbClr val="000000"/>
                </a:solidFill>
              </a:rPr>
              <a:t>Lab assistant</a:t>
            </a:r>
          </a:p>
          <a:p>
            <a:pPr marL="0" lvl="1">
              <a:spcBef>
                <a:spcPts val="1200"/>
              </a:spcBef>
            </a:pPr>
            <a:r>
              <a:rPr lang="en-US" sz="2200" dirty="0">
                <a:solidFill>
                  <a:srgbClr val="000000"/>
                </a:solidFill>
              </a:rPr>
              <a:t>Independent project</a:t>
            </a:r>
          </a:p>
          <a:p>
            <a:endParaRPr lang="en-US" sz="2200" dirty="0">
              <a:solidFill>
                <a:srgbClr val="000000"/>
              </a:solidFill>
            </a:endParaRPr>
          </a:p>
          <a:p>
            <a:r>
              <a:rPr lang="en-US" sz="2200" b="1" dirty="0">
                <a:solidFill>
                  <a:srgbClr val="000000"/>
                </a:solidFill>
              </a:rPr>
              <a:t>Post-Baccalaureate </a:t>
            </a:r>
            <a:r>
              <a:rPr lang="en-US" sz="2200" b="1" u="sng" dirty="0">
                <a:solidFill>
                  <a:srgbClr val="000000"/>
                </a:solidFill>
              </a:rPr>
              <a:t>Experience</a:t>
            </a:r>
          </a:p>
          <a:p>
            <a:pPr marL="0" lvl="1">
              <a:spcBef>
                <a:spcPts val="1200"/>
              </a:spcBef>
            </a:pPr>
            <a:r>
              <a:rPr lang="en-US" sz="2200" dirty="0">
                <a:solidFill>
                  <a:srgbClr val="000000"/>
                </a:solidFill>
              </a:rPr>
              <a:t>Research</a:t>
            </a:r>
          </a:p>
          <a:p>
            <a:pPr marL="0" lvl="1">
              <a:spcBef>
                <a:spcPts val="1200"/>
              </a:spcBef>
            </a:pPr>
            <a:r>
              <a:rPr lang="en-US" sz="2200" dirty="0">
                <a:solidFill>
                  <a:srgbClr val="000000"/>
                </a:solidFill>
              </a:rPr>
              <a:t>Clinical</a:t>
            </a:r>
          </a:p>
        </p:txBody>
      </p:sp>
    </p:spTree>
    <p:extLst>
      <p:ext uri="{BB962C8B-B14F-4D97-AF65-F5344CB8AC3E}">
        <p14:creationId xmlns:p14="http://schemas.microsoft.com/office/powerpoint/2010/main" val="223677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776" y="1679569"/>
            <a:ext cx="2624148" cy="3498858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00" y="1864667"/>
            <a:ext cx="2346500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400">
                <a:solidFill>
                  <a:srgbClr val="FFFFFF"/>
                </a:solidFill>
              </a:rPr>
              <a:t>Post-Baccalaureate opportunities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5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F394D19-8AD3-4FB4-9969-BB77E5561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091609"/>
              </p:ext>
            </p:extLst>
          </p:nvPr>
        </p:nvGraphicFramePr>
        <p:xfrm>
          <a:off x="4561284" y="725488"/>
          <a:ext cx="3856434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8465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A3D0CE2-91FF-49B3-A5D8-181E900D75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AEBD96-C315-4F53-9D9E-0E20E993E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916AAA-66F6-4DFA-88ED-7E27CF6B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3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37D43F-BAD6-47F1-AA65-AEEA38A2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512C9B2-6B22-4211-A940-FCD7C2CD0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5F7DB84-CDE7-46F8-90DD-9D048A7D5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A3CA49A-71DD-4E8D-8D00-0D000AB38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E8537E-57AF-43EA-8734-3C66AD724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8992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DA8C18B-9C8E-47E6-BAEF-86331BC0A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8992" y="0"/>
            <a:ext cx="241173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73322" y="643467"/>
            <a:ext cx="4703818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00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How do I apply?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75735" y="643467"/>
            <a:ext cx="2033995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700">
                <a:solidFill>
                  <a:srgbClr val="FFFFFF"/>
                </a:solidFill>
              </a:rPr>
              <a:t>RESEARCH different programs</a:t>
            </a:r>
          </a:p>
          <a:p>
            <a:pPr algn="ctr"/>
            <a:endParaRPr lang="en-US" sz="1700">
              <a:solidFill>
                <a:srgbClr val="FFFFFF"/>
              </a:solidFill>
            </a:endParaRPr>
          </a:p>
          <a:p>
            <a:pPr algn="ctr"/>
            <a:r>
              <a:rPr lang="en-US" sz="1700">
                <a:solidFill>
                  <a:srgbClr val="FFFFFF"/>
                </a:solidFill>
              </a:rPr>
              <a:t>TAKE THE GRE (General and Psychology)</a:t>
            </a:r>
          </a:p>
          <a:p>
            <a:pPr algn="ctr"/>
            <a:endParaRPr lang="en-US" sz="1700">
              <a:solidFill>
                <a:srgbClr val="FFFFFF"/>
              </a:solidFill>
            </a:endParaRPr>
          </a:p>
          <a:p>
            <a:pPr algn="ctr"/>
            <a:r>
              <a:rPr lang="en-US" sz="1700">
                <a:solidFill>
                  <a:srgbClr val="FFFFFF"/>
                </a:solidFill>
              </a:rPr>
              <a:t>GET Letters of Recommendation</a:t>
            </a:r>
          </a:p>
          <a:p>
            <a:pPr algn="ctr"/>
            <a:endParaRPr lang="en-US" sz="1700">
              <a:solidFill>
                <a:srgbClr val="FFFFFF"/>
              </a:solidFill>
            </a:endParaRPr>
          </a:p>
          <a:p>
            <a:pPr algn="ctr"/>
            <a:r>
              <a:rPr lang="en-US" sz="1700">
                <a:solidFill>
                  <a:srgbClr val="FFFFFF"/>
                </a:solidFill>
              </a:rPr>
              <a:t>Write a personal statement</a:t>
            </a:r>
          </a:p>
          <a:p>
            <a:pPr algn="ctr"/>
            <a:endParaRPr lang="en-US" sz="1700">
              <a:solidFill>
                <a:srgbClr val="FFFFFF"/>
              </a:solidFill>
            </a:endParaRPr>
          </a:p>
          <a:p>
            <a:pPr algn="ctr"/>
            <a:r>
              <a:rPr lang="en-US" sz="1700">
                <a:solidFill>
                  <a:srgbClr val="FFFFFF"/>
                </a:solidFill>
              </a:rPr>
              <a:t>Prepare your CURRICULUM VITAE (CV)</a:t>
            </a:r>
          </a:p>
        </p:txBody>
      </p:sp>
    </p:spTree>
    <p:extLst>
      <p:ext uri="{BB962C8B-B14F-4D97-AF65-F5344CB8AC3E}">
        <p14:creationId xmlns:p14="http://schemas.microsoft.com/office/powerpoint/2010/main" val="16650076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861</Words>
  <Application>Microsoft Office PowerPoint</Application>
  <PresentationFormat>On-screen Show (4:3)</PresentationFormat>
  <Paragraphs>202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Rockwell</vt:lpstr>
      <vt:lpstr>Rockwell Condensed</vt:lpstr>
      <vt:lpstr>Rockwell Extra Bold</vt:lpstr>
      <vt:lpstr>Wingdings</vt:lpstr>
      <vt:lpstr>Wood Type</vt:lpstr>
      <vt:lpstr>Graduate Training in  Clinical Psychology</vt:lpstr>
      <vt:lpstr>What is clinical psychology?</vt:lpstr>
      <vt:lpstr>Roles of a psychologist</vt:lpstr>
      <vt:lpstr>Where do psychologists work? </vt:lpstr>
      <vt:lpstr>Overview OF CLINICAL PSYCHOLOGY PROGRAMS</vt:lpstr>
      <vt:lpstr>Other mental health graduate programs</vt:lpstr>
      <vt:lpstr>What type of experience do I need?</vt:lpstr>
      <vt:lpstr>Post-Baccalaureate opportunities</vt:lpstr>
      <vt:lpstr>How do I apply?</vt:lpstr>
      <vt:lpstr>Research different programs</vt:lpstr>
      <vt:lpstr>Take the GRE (General and Psychology)</vt:lpstr>
      <vt:lpstr>Obtain letters of recommendation</vt:lpstr>
      <vt:lpstr>Write your personal statement(s)</vt:lpstr>
      <vt:lpstr>Prepare a Curriculum Vitae (CV)</vt:lpstr>
      <vt:lpstr>Funding your graduate education</vt:lpstr>
      <vt:lpstr>Funding Opportunities</vt:lpstr>
      <vt:lpstr>APA Minority Fellowship Program</vt:lpstr>
      <vt:lpstr>SREB DOCTORAL SCHOLARS</vt:lpstr>
      <vt:lpstr>More resources about funding and OTHER opportunities:</vt:lpstr>
      <vt:lpstr>Ask Us!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Graduate Training in  Clinical Psychology</dc:title>
  <dc:creator>Briana Spivey</dc:creator>
  <cp:lastModifiedBy>Anna Harbin</cp:lastModifiedBy>
  <cp:revision>37</cp:revision>
  <dcterms:created xsi:type="dcterms:W3CDTF">2020-10-12T01:34:18Z</dcterms:created>
  <dcterms:modified xsi:type="dcterms:W3CDTF">2025-10-03T19:38:46Z</dcterms:modified>
</cp:coreProperties>
</file>